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05_39B4337F.xml" ContentType="application/vnd.ms-powerpoint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8" r:id="rId3"/>
    <p:sldId id="273" r:id="rId4"/>
    <p:sldId id="260" r:id="rId5"/>
    <p:sldId id="261" r:id="rId6"/>
    <p:sldId id="275" r:id="rId7"/>
    <p:sldId id="263" r:id="rId8"/>
    <p:sldId id="265" r:id="rId9"/>
    <p:sldId id="270" r:id="rId10"/>
    <p:sldId id="269" r:id="rId11"/>
    <p:sldId id="272" r:id="rId12"/>
  </p:sldIdLst>
  <p:sldSz cx="12192000" cy="6858000"/>
  <p:notesSz cx="6858000" cy="9144000"/>
  <p:defaultTextStyle>
    <a:defPPr>
      <a:defRPr lang="pt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966361-8005-6B02-FDD5-ECA8357BA970}" name="Monica Urquiza" initials="MU" userId="38a0aed381cc8786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09"/>
    <p:restoredTop sz="96291"/>
  </p:normalViewPr>
  <p:slideViewPr>
    <p:cSldViewPr snapToGrid="0">
      <p:cViewPr varScale="1">
        <p:scale>
          <a:sx n="113" d="100"/>
          <a:sy n="113" d="100"/>
        </p:scale>
        <p:origin x="39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modernComment_105_39B4337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37AF95B-4364-4543-AF83-789A78477F24}" authorId="{84966361-8005-6B02-FDD5-ECA8357BA970}" created="2025-04-04T21:15:09.383">
    <pc:sldMkLst xmlns:pc="http://schemas.microsoft.com/office/powerpoint/2013/main/command">
      <pc:docMk/>
      <pc:sldMk cId="968110975" sldId="261"/>
    </pc:sldMkLst>
    <p188:txBody>
      <a:bodyPr/>
      <a:lstStyle/>
      <a:p>
        <a:r>
          <a:rPr lang="en-US"/>
          <a:t>We are assuming that nothing changed… </a:t>
        </a:r>
      </a:p>
    </p188:txBody>
  </p188:cm>
</p188:cmLst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jpg"/><Relationship Id="rId7" Type="http://schemas.openxmlformats.org/officeDocument/2006/relationships/image" Target="../media/image12.sv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jpg"/><Relationship Id="rId7" Type="http://schemas.openxmlformats.org/officeDocument/2006/relationships/image" Target="../media/image12.sv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0D7567-866D-44FE-8606-C54E6107E7AE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2A86A0D1-A6F9-499D-B1BC-0C44D13E48C2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b="1"/>
            <a:t>Data Sources</a:t>
          </a:r>
          <a:r>
            <a:rPr lang="en-GB"/>
            <a:t>:</a:t>
          </a:r>
          <a:endParaRPr lang="en-US"/>
        </a:p>
      </dgm:t>
    </dgm:pt>
    <dgm:pt modelId="{0C5A8D8F-7B51-4BA5-AD04-F4906174F87D}" type="parTrans" cxnId="{5A1EDF5A-34EA-4236-9107-C2DA3F63D00F}">
      <dgm:prSet/>
      <dgm:spPr/>
      <dgm:t>
        <a:bodyPr/>
        <a:lstStyle/>
        <a:p>
          <a:endParaRPr lang="en-US"/>
        </a:p>
      </dgm:t>
    </dgm:pt>
    <dgm:pt modelId="{D344B6EF-DD77-476A-ACC1-23312EA4C042}" type="sibTrans" cxnId="{5A1EDF5A-34EA-4236-9107-C2DA3F63D00F}">
      <dgm:prSet/>
      <dgm:spPr/>
      <dgm:t>
        <a:bodyPr/>
        <a:lstStyle/>
        <a:p>
          <a:endParaRPr lang="en-US"/>
        </a:p>
      </dgm:t>
    </dgm:pt>
    <dgm:pt modelId="{562D2406-D433-4BA1-A080-12B0297F0C2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2 </a:t>
          </a:r>
          <a:r>
            <a:rPr lang="en-GB" b="0" i="0" u="none" dirty="0"/>
            <a:t>2Market customer + ad conversion dataset (aggregated at customer level)</a:t>
          </a:r>
          <a:endParaRPr lang="en-US" dirty="0"/>
        </a:p>
        <a:p>
          <a:pPr>
            <a:lnSpc>
              <a:spcPct val="100000"/>
            </a:lnSpc>
          </a:pPr>
          <a:r>
            <a:rPr lang="en-US" dirty="0"/>
            <a:t> </a:t>
          </a:r>
        </a:p>
      </dgm:t>
    </dgm:pt>
    <dgm:pt modelId="{7BD13752-FB1B-4561-960B-D4CDA3F03EA0}" type="parTrans" cxnId="{CB294BB6-BECB-44FE-8273-1836C1FCA1D3}">
      <dgm:prSet/>
      <dgm:spPr/>
      <dgm:t>
        <a:bodyPr/>
        <a:lstStyle/>
        <a:p>
          <a:endParaRPr lang="en-US"/>
        </a:p>
      </dgm:t>
    </dgm:pt>
    <dgm:pt modelId="{D6DCFE5B-0B66-4490-B67F-BBF13DC2A209}" type="sibTrans" cxnId="{CB294BB6-BECB-44FE-8273-1836C1FCA1D3}">
      <dgm:prSet/>
      <dgm:spPr/>
      <dgm:t>
        <a:bodyPr/>
        <a:lstStyle/>
        <a:p>
          <a:endParaRPr lang="en-US"/>
        </a:p>
      </dgm:t>
    </dgm:pt>
    <dgm:pt modelId="{B50FC56B-02A2-48FC-90D5-FA359E97682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b="1" dirty="0"/>
            <a:t>Objective</a:t>
          </a:r>
          <a:r>
            <a:rPr lang="en-GB" dirty="0"/>
            <a:t>:</a:t>
          </a:r>
        </a:p>
        <a:p>
          <a:pPr>
            <a:lnSpc>
              <a:spcPct val="100000"/>
            </a:lnSpc>
            <a:defRPr b="1"/>
          </a:pPr>
          <a:r>
            <a:rPr lang="en-GB" b="0" i="0" u="none" dirty="0"/>
            <a:t>Quantify the relationship between customer demographics, ad exposure, and </a:t>
          </a:r>
          <a:r>
            <a:rPr lang="en-GB" b="1" i="0" u="none" dirty="0"/>
            <a:t>total spend</a:t>
          </a:r>
          <a:endParaRPr lang="en-US" b="0" dirty="0"/>
        </a:p>
      </dgm:t>
    </dgm:pt>
    <dgm:pt modelId="{706167D4-35A2-444E-9EC4-ADE1DFEE2A00}" type="parTrans" cxnId="{8E5853AA-C99B-4F09-808C-AC34091D1ABE}">
      <dgm:prSet/>
      <dgm:spPr/>
      <dgm:t>
        <a:bodyPr/>
        <a:lstStyle/>
        <a:p>
          <a:endParaRPr lang="en-US"/>
        </a:p>
      </dgm:t>
    </dgm:pt>
    <dgm:pt modelId="{0A8FB4AB-5E8D-45E4-B495-ED6FCC483D71}" type="sibTrans" cxnId="{8E5853AA-C99B-4F09-808C-AC34091D1ABE}">
      <dgm:prSet/>
      <dgm:spPr/>
      <dgm:t>
        <a:bodyPr/>
        <a:lstStyle/>
        <a:p>
          <a:endParaRPr lang="en-US"/>
        </a:p>
      </dgm:t>
    </dgm:pt>
    <dgm:pt modelId="{1588C129-1A3F-4E5F-9159-C6578CC73CF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b="1"/>
            <a:t>Model Specifications</a:t>
          </a:r>
          <a:r>
            <a:rPr lang="en-GB"/>
            <a:t>:</a:t>
          </a:r>
          <a:endParaRPr lang="en-US"/>
        </a:p>
      </dgm:t>
    </dgm:pt>
    <dgm:pt modelId="{F8D8C1F1-BF88-47EF-9163-A83D1345F1F2}" type="parTrans" cxnId="{BB998093-2831-4C42-B9BC-C9D094460017}">
      <dgm:prSet/>
      <dgm:spPr/>
      <dgm:t>
        <a:bodyPr/>
        <a:lstStyle/>
        <a:p>
          <a:endParaRPr lang="en-US"/>
        </a:p>
      </dgm:t>
    </dgm:pt>
    <dgm:pt modelId="{6E549488-9E39-494F-A480-4DBEFCF26099}" type="sibTrans" cxnId="{BB998093-2831-4C42-B9BC-C9D094460017}">
      <dgm:prSet/>
      <dgm:spPr/>
      <dgm:t>
        <a:bodyPr/>
        <a:lstStyle/>
        <a:p>
          <a:endParaRPr lang="en-US"/>
        </a:p>
      </dgm:t>
    </dgm:pt>
    <dgm:pt modelId="{5DE63332-89BC-4D35-839B-DC79B0FA6B8D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.</a:t>
          </a:r>
          <a:endParaRPr lang="en-US" dirty="0"/>
        </a:p>
      </dgm:t>
    </dgm:pt>
    <dgm:pt modelId="{729FDF81-BE41-4F8B-AE40-214700CC812D}" type="parTrans" cxnId="{5795820B-0F8F-4015-B62E-D1099B620FD4}">
      <dgm:prSet/>
      <dgm:spPr/>
      <dgm:t>
        <a:bodyPr/>
        <a:lstStyle/>
        <a:p>
          <a:endParaRPr lang="en-US"/>
        </a:p>
      </dgm:t>
    </dgm:pt>
    <dgm:pt modelId="{F498FDFF-6889-4CD4-BE23-A3D781E7E012}" type="sibTrans" cxnId="{5795820B-0F8F-4015-B62E-D1099B620FD4}">
      <dgm:prSet/>
      <dgm:spPr/>
      <dgm:t>
        <a:bodyPr/>
        <a:lstStyle/>
        <a:p>
          <a:endParaRPr lang="en-US"/>
        </a:p>
      </dgm:t>
    </dgm:pt>
    <dgm:pt modelId="{55CD449A-2E78-421D-B956-A7ACAE7D2F8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b="1"/>
            <a:t>Key Variables</a:t>
          </a:r>
          <a:r>
            <a:rPr lang="en-GB"/>
            <a:t>:</a:t>
          </a:r>
          <a:endParaRPr lang="en-US"/>
        </a:p>
      </dgm:t>
    </dgm:pt>
    <dgm:pt modelId="{71699B98-02C8-4384-8279-9AA2CC91904B}" type="parTrans" cxnId="{1C961DDF-19E2-4F9A-B11F-C42403443C1B}">
      <dgm:prSet/>
      <dgm:spPr/>
      <dgm:t>
        <a:bodyPr/>
        <a:lstStyle/>
        <a:p>
          <a:endParaRPr lang="en-US"/>
        </a:p>
      </dgm:t>
    </dgm:pt>
    <dgm:pt modelId="{38810C9C-15C5-4237-AC1D-442A06B2C329}" type="sibTrans" cxnId="{1C961DDF-19E2-4F9A-B11F-C42403443C1B}">
      <dgm:prSet/>
      <dgm:spPr/>
      <dgm:t>
        <a:bodyPr/>
        <a:lstStyle/>
        <a:p>
          <a:endParaRPr lang="en-US"/>
        </a:p>
      </dgm:t>
    </dgm:pt>
    <dgm:pt modelId="{694D74F8-6D7F-456A-B77F-66787786C3CE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i="0" u="none" dirty="0"/>
            <a:t>Dependent Variable:</a:t>
          </a:r>
          <a:r>
            <a:rPr lang="en-GB" b="0" i="0" u="none" dirty="0"/>
            <a:t> log(Total Spend)</a:t>
          </a:r>
          <a:endParaRPr lang="en-US" dirty="0"/>
        </a:p>
      </dgm:t>
    </dgm:pt>
    <dgm:pt modelId="{B6EC6F7E-B668-4FF7-982A-5C54585AE4F4}" type="parTrans" cxnId="{DC7382CC-611A-4F50-AC92-AB1E7A02DE6A}">
      <dgm:prSet/>
      <dgm:spPr/>
      <dgm:t>
        <a:bodyPr/>
        <a:lstStyle/>
        <a:p>
          <a:endParaRPr lang="en-US"/>
        </a:p>
      </dgm:t>
    </dgm:pt>
    <dgm:pt modelId="{F918A976-0189-4965-872C-EFD531898840}" type="sibTrans" cxnId="{DC7382CC-611A-4F50-AC92-AB1E7A02DE6A}">
      <dgm:prSet/>
      <dgm:spPr/>
      <dgm:t>
        <a:bodyPr/>
        <a:lstStyle/>
        <a:p>
          <a:endParaRPr lang="en-US"/>
        </a:p>
      </dgm:t>
    </dgm:pt>
    <dgm:pt modelId="{E2D51E32-AE6A-4456-ABC2-CA99AEA5EC93}">
      <dgm:prSet/>
      <dgm:spPr/>
      <dgm:t>
        <a:bodyPr/>
        <a:lstStyle/>
        <a:p>
          <a:pPr>
            <a:lnSpc>
              <a:spcPct val="100000"/>
            </a:lnSpc>
          </a:pPr>
          <a:endParaRPr lang="en-US" dirty="0"/>
        </a:p>
      </dgm:t>
    </dgm:pt>
    <dgm:pt modelId="{ADF74791-0E75-4F85-AE6B-74201629D4E7}" type="parTrans" cxnId="{F46C72CE-D4C1-4409-AD17-C1B2AFCAF49D}">
      <dgm:prSet/>
      <dgm:spPr/>
      <dgm:t>
        <a:bodyPr/>
        <a:lstStyle/>
        <a:p>
          <a:endParaRPr lang="en-US"/>
        </a:p>
      </dgm:t>
    </dgm:pt>
    <dgm:pt modelId="{34D16A54-30A2-474C-AAEC-29A5F6C206E8}" type="sibTrans" cxnId="{F46C72CE-D4C1-4409-AD17-C1B2AFCAF49D}">
      <dgm:prSet/>
      <dgm:spPr/>
      <dgm:t>
        <a:bodyPr/>
        <a:lstStyle/>
        <a:p>
          <a:endParaRPr lang="en-US"/>
        </a:p>
      </dgm:t>
    </dgm:pt>
    <dgm:pt modelId="{2BCB981A-FD9F-4666-BC7E-0B1E1B907156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GB" b="1" dirty="0"/>
            <a:t>Software Utilized</a:t>
          </a:r>
          <a:r>
            <a:rPr lang="en-GB" dirty="0"/>
            <a:t>:</a:t>
          </a:r>
        </a:p>
        <a:p>
          <a:pPr>
            <a:lnSpc>
              <a:spcPct val="100000"/>
            </a:lnSpc>
            <a:defRPr b="1"/>
          </a:pPr>
          <a:r>
            <a:rPr lang="en-GB" b="0" dirty="0"/>
            <a:t>RStudio</a:t>
          </a:r>
          <a:endParaRPr lang="en-US" b="0" dirty="0"/>
        </a:p>
      </dgm:t>
    </dgm:pt>
    <dgm:pt modelId="{985A1F55-CC97-4588-A27D-8CA5121F9712}" type="parTrans" cxnId="{D9644EAD-6797-4E25-8C0A-B2B55F6465B1}">
      <dgm:prSet/>
      <dgm:spPr/>
      <dgm:t>
        <a:bodyPr/>
        <a:lstStyle/>
        <a:p>
          <a:endParaRPr lang="en-US"/>
        </a:p>
      </dgm:t>
    </dgm:pt>
    <dgm:pt modelId="{01BC190C-37DA-404B-BFFC-6B8B05FC9704}" type="sibTrans" cxnId="{D9644EAD-6797-4E25-8C0A-B2B55F6465B1}">
      <dgm:prSet/>
      <dgm:spPr/>
      <dgm:t>
        <a:bodyPr/>
        <a:lstStyle/>
        <a:p>
          <a:endParaRPr lang="en-US"/>
        </a:p>
      </dgm:t>
    </dgm:pt>
    <dgm:pt modelId="{6FD9257E-07CB-F746-84D6-90DDE777971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i="0" u="none"/>
            <a:t>Independent Variables:</a:t>
          </a:r>
          <a:endParaRPr lang="en-GB" b="0" i="0" u="none"/>
        </a:p>
      </dgm:t>
    </dgm:pt>
    <dgm:pt modelId="{9B37A772-FFC2-B64F-BA85-7BBA9517281E}" type="parTrans" cxnId="{48E1903A-DB61-5745-88BC-CF6A33365F2F}">
      <dgm:prSet/>
      <dgm:spPr/>
      <dgm:t>
        <a:bodyPr/>
        <a:lstStyle/>
        <a:p>
          <a:endParaRPr lang="en-GB"/>
        </a:p>
      </dgm:t>
    </dgm:pt>
    <dgm:pt modelId="{2961DBE4-B7E7-8B4E-BDAD-6A6D4F68109B}" type="sibTrans" cxnId="{48E1903A-DB61-5745-88BC-CF6A33365F2F}">
      <dgm:prSet/>
      <dgm:spPr/>
      <dgm:t>
        <a:bodyPr/>
        <a:lstStyle/>
        <a:p>
          <a:endParaRPr lang="en-GB"/>
        </a:p>
      </dgm:t>
    </dgm:pt>
    <dgm:pt modelId="{5A374DC3-D381-FE46-988A-C927270F2E29}">
      <dgm:prSet/>
      <dgm:spPr/>
      <dgm:t>
        <a:bodyPr/>
        <a:lstStyle/>
        <a:p>
          <a:r>
            <a:rPr lang="en-GB" b="0" i="0" u="none"/>
            <a:t>Demographics: Age, log(Income), Education, Marital Status, Country</a:t>
          </a:r>
        </a:p>
      </dgm:t>
    </dgm:pt>
    <dgm:pt modelId="{5A57F594-DA47-4146-93B0-4F8E856EC6AF}" type="parTrans" cxnId="{B1821DA8-A487-C148-A69B-FFCF584F01AD}">
      <dgm:prSet/>
      <dgm:spPr/>
      <dgm:t>
        <a:bodyPr/>
        <a:lstStyle/>
        <a:p>
          <a:endParaRPr lang="en-GB"/>
        </a:p>
      </dgm:t>
    </dgm:pt>
    <dgm:pt modelId="{105D57C5-B77F-2D43-B8F6-56D125F0D69E}" type="sibTrans" cxnId="{B1821DA8-A487-C148-A69B-FFCF584F01AD}">
      <dgm:prSet/>
      <dgm:spPr/>
      <dgm:t>
        <a:bodyPr/>
        <a:lstStyle/>
        <a:p>
          <a:endParaRPr lang="en-GB"/>
        </a:p>
      </dgm:t>
    </dgm:pt>
    <dgm:pt modelId="{47E22669-DC8F-2648-A008-9DFD9DE15011}">
      <dgm:prSet/>
      <dgm:spPr/>
      <dgm:t>
        <a:bodyPr/>
        <a:lstStyle/>
        <a:p>
          <a:r>
            <a:rPr lang="en-GB" b="0" i="0" u="none" dirty="0"/>
            <a:t>Ad Channels: Instagram, Twitter, Facebook, </a:t>
          </a:r>
          <a:r>
            <a:rPr lang="en-GB" b="0" i="0" u="none" dirty="0" err="1"/>
            <a:t>Bulkmail</a:t>
          </a:r>
          <a:r>
            <a:rPr lang="en-GB" b="0" i="0" u="none" dirty="0"/>
            <a:t>, Brochure</a:t>
          </a:r>
        </a:p>
      </dgm:t>
    </dgm:pt>
    <dgm:pt modelId="{0F81AEB7-558F-6148-8A24-35BD87D23C43}" type="parTrans" cxnId="{83026FD7-7208-2F49-BADD-9FDFE9C60BB4}">
      <dgm:prSet/>
      <dgm:spPr/>
      <dgm:t>
        <a:bodyPr/>
        <a:lstStyle/>
        <a:p>
          <a:endParaRPr lang="en-GB"/>
        </a:p>
      </dgm:t>
    </dgm:pt>
    <dgm:pt modelId="{917691B8-2012-1F48-A91D-870008330666}" type="sibTrans" cxnId="{83026FD7-7208-2F49-BADD-9FDFE9C60BB4}">
      <dgm:prSet/>
      <dgm:spPr/>
      <dgm:t>
        <a:bodyPr/>
        <a:lstStyle/>
        <a:p>
          <a:endParaRPr lang="en-GB"/>
        </a:p>
      </dgm:t>
    </dgm:pt>
    <dgm:pt modelId="{1E972F3E-A9F4-4271-917E-313C554F8DC1}" type="pres">
      <dgm:prSet presAssocID="{3E0D7567-866D-44FE-8606-C54E6107E7AE}" presName="root" presStyleCnt="0">
        <dgm:presLayoutVars>
          <dgm:dir/>
          <dgm:resizeHandles val="exact"/>
        </dgm:presLayoutVars>
      </dgm:prSet>
      <dgm:spPr/>
    </dgm:pt>
    <dgm:pt modelId="{407E626F-A453-46C4-AABE-13909DFE834C}" type="pres">
      <dgm:prSet presAssocID="{2A86A0D1-A6F9-499D-B1BC-0C44D13E48C2}" presName="compNode" presStyleCnt="0"/>
      <dgm:spPr/>
    </dgm:pt>
    <dgm:pt modelId="{99EE08A5-68B4-4FDD-A87E-EE31098B0B53}" type="pres">
      <dgm:prSet presAssocID="{2A86A0D1-A6F9-499D-B1BC-0C44D13E48C2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2074F08-F821-466B-8D26-20FF7AE991E0}" type="pres">
      <dgm:prSet presAssocID="{2A86A0D1-A6F9-499D-B1BC-0C44D13E48C2}" presName="iconSpace" presStyleCnt="0"/>
      <dgm:spPr/>
    </dgm:pt>
    <dgm:pt modelId="{A4765D5E-5F19-4E63-A3C5-7F41C5736641}" type="pres">
      <dgm:prSet presAssocID="{2A86A0D1-A6F9-499D-B1BC-0C44D13E48C2}" presName="parTx" presStyleLbl="revTx" presStyleIdx="0" presStyleCnt="10">
        <dgm:presLayoutVars>
          <dgm:chMax val="0"/>
          <dgm:chPref val="0"/>
        </dgm:presLayoutVars>
      </dgm:prSet>
      <dgm:spPr/>
    </dgm:pt>
    <dgm:pt modelId="{DF7AFF5B-9B0C-4CDC-8083-A407BBB24FB5}" type="pres">
      <dgm:prSet presAssocID="{2A86A0D1-A6F9-499D-B1BC-0C44D13E48C2}" presName="txSpace" presStyleCnt="0"/>
      <dgm:spPr/>
    </dgm:pt>
    <dgm:pt modelId="{E6654B2A-981F-4D22-B139-24FC7138A1CF}" type="pres">
      <dgm:prSet presAssocID="{2A86A0D1-A6F9-499D-B1BC-0C44D13E48C2}" presName="desTx" presStyleLbl="revTx" presStyleIdx="1" presStyleCnt="10" custLinFactNeighborX="8126" custLinFactNeighborY="-58170">
        <dgm:presLayoutVars/>
      </dgm:prSet>
      <dgm:spPr/>
    </dgm:pt>
    <dgm:pt modelId="{1A7DF0AB-A807-479B-8032-33EF18661A4D}" type="pres">
      <dgm:prSet presAssocID="{D344B6EF-DD77-476A-ACC1-23312EA4C042}" presName="sibTrans" presStyleCnt="0"/>
      <dgm:spPr/>
    </dgm:pt>
    <dgm:pt modelId="{9DF9FA80-BBE9-4DD9-9FF7-0ABB29CD0028}" type="pres">
      <dgm:prSet presAssocID="{B50FC56B-02A2-48FC-90D5-FA359E97682A}" presName="compNode" presStyleCnt="0"/>
      <dgm:spPr/>
    </dgm:pt>
    <dgm:pt modelId="{59216D81-4C0E-472F-B648-AA42CB11541F}" type="pres">
      <dgm:prSet presAssocID="{B50FC56B-02A2-48FC-90D5-FA359E97682A}" presName="iconRect" presStyleLbl="node1" presStyleIdx="1" presStyleCnt="5"/>
      <dgm:spPr>
        <a:blipFill>
          <a:blip xmlns:r="http://schemas.openxmlformats.org/officeDocument/2006/relationships" r:embed="rId3"/>
          <a:srcRect/>
          <a:stretch>
            <a:fillRect l="-6000" r="-6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EBFF4231-6C8F-4276-ABF6-6848A7FCE4A7}" type="pres">
      <dgm:prSet presAssocID="{B50FC56B-02A2-48FC-90D5-FA359E97682A}" presName="iconSpace" presStyleCnt="0"/>
      <dgm:spPr/>
    </dgm:pt>
    <dgm:pt modelId="{5461651B-3A15-4D36-96EF-F21014768690}" type="pres">
      <dgm:prSet presAssocID="{B50FC56B-02A2-48FC-90D5-FA359E97682A}" presName="parTx" presStyleLbl="revTx" presStyleIdx="2" presStyleCnt="10">
        <dgm:presLayoutVars>
          <dgm:chMax val="0"/>
          <dgm:chPref val="0"/>
        </dgm:presLayoutVars>
      </dgm:prSet>
      <dgm:spPr/>
    </dgm:pt>
    <dgm:pt modelId="{2C333AC2-02AE-4431-AE63-393ADB87DBAB}" type="pres">
      <dgm:prSet presAssocID="{B50FC56B-02A2-48FC-90D5-FA359E97682A}" presName="txSpace" presStyleCnt="0"/>
      <dgm:spPr/>
    </dgm:pt>
    <dgm:pt modelId="{BB51BCAD-19FA-444F-BC14-608F13AED2B0}" type="pres">
      <dgm:prSet presAssocID="{B50FC56B-02A2-48FC-90D5-FA359E97682A}" presName="desTx" presStyleLbl="revTx" presStyleIdx="3" presStyleCnt="10">
        <dgm:presLayoutVars/>
      </dgm:prSet>
      <dgm:spPr/>
    </dgm:pt>
    <dgm:pt modelId="{B12932CC-D772-4B78-AA1E-01344E09DB52}" type="pres">
      <dgm:prSet presAssocID="{0A8FB4AB-5E8D-45E4-B495-ED6FCC483D71}" presName="sibTrans" presStyleCnt="0"/>
      <dgm:spPr/>
    </dgm:pt>
    <dgm:pt modelId="{0612267D-A0E5-4016-9A6F-0E71289A6326}" type="pres">
      <dgm:prSet presAssocID="{1588C129-1A3F-4E5F-9159-C6578CC73CF0}" presName="compNode" presStyleCnt="0"/>
      <dgm:spPr/>
    </dgm:pt>
    <dgm:pt modelId="{DEE9796C-3FE5-44D2-A877-92681DE4F57C}" type="pres">
      <dgm:prSet presAssocID="{1588C129-1A3F-4E5F-9159-C6578CC73CF0}" presName="iconRect" presStyleLbl="node1" presStyleIdx="2" presStyleCnt="5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9AA7E0FF-23C7-4EE8-8AD6-16DA7CBECEEB}" type="pres">
      <dgm:prSet presAssocID="{1588C129-1A3F-4E5F-9159-C6578CC73CF0}" presName="iconSpace" presStyleCnt="0"/>
      <dgm:spPr/>
    </dgm:pt>
    <dgm:pt modelId="{3CD41774-17BF-4613-83BB-2B40091AB285}" type="pres">
      <dgm:prSet presAssocID="{1588C129-1A3F-4E5F-9159-C6578CC73CF0}" presName="parTx" presStyleLbl="revTx" presStyleIdx="4" presStyleCnt="10">
        <dgm:presLayoutVars>
          <dgm:chMax val="0"/>
          <dgm:chPref val="0"/>
        </dgm:presLayoutVars>
      </dgm:prSet>
      <dgm:spPr/>
    </dgm:pt>
    <dgm:pt modelId="{15C6DB78-C8B0-4549-9A83-7EDD071C8EC4}" type="pres">
      <dgm:prSet presAssocID="{1588C129-1A3F-4E5F-9159-C6578CC73CF0}" presName="txSpace" presStyleCnt="0"/>
      <dgm:spPr/>
    </dgm:pt>
    <dgm:pt modelId="{9E584BF3-F8F8-4848-86F9-BCD12DF879D4}" type="pres">
      <dgm:prSet presAssocID="{1588C129-1A3F-4E5F-9159-C6578CC73CF0}" presName="desTx" presStyleLbl="revTx" presStyleIdx="5" presStyleCnt="10" custScaleY="110208" custLinFactNeighborX="-5357" custLinFactNeighborY="-55618">
        <dgm:presLayoutVars/>
      </dgm:prSet>
      <dgm:spPr/>
    </dgm:pt>
    <dgm:pt modelId="{80AC84DB-AE00-4964-87EA-8AF847FBD6AF}" type="pres">
      <dgm:prSet presAssocID="{6E549488-9E39-494F-A480-4DBEFCF26099}" presName="sibTrans" presStyleCnt="0"/>
      <dgm:spPr/>
    </dgm:pt>
    <dgm:pt modelId="{3F722822-8795-45DB-A056-724E3E37B763}" type="pres">
      <dgm:prSet presAssocID="{55CD449A-2E78-421D-B956-A7ACAE7D2F8B}" presName="compNode" presStyleCnt="0"/>
      <dgm:spPr/>
    </dgm:pt>
    <dgm:pt modelId="{8BEDDAF1-AF08-4932-A4D1-17EC04E04438}" type="pres">
      <dgm:prSet presAssocID="{55CD449A-2E78-421D-B956-A7ACAE7D2F8B}" presName="iconRect" presStyleLbl="node1" presStyleIdx="3" presStyleCnt="5"/>
      <dgm:spPr>
        <a:blipFill>
          <a:blip xmlns:r="http://schemas.openxmlformats.org/officeDocument/2006/relationships"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llar with solid fill"/>
        </a:ext>
      </dgm:extLst>
    </dgm:pt>
    <dgm:pt modelId="{8CE28458-2DD1-48F8-BA25-B377138CF216}" type="pres">
      <dgm:prSet presAssocID="{55CD449A-2E78-421D-B956-A7ACAE7D2F8B}" presName="iconSpace" presStyleCnt="0"/>
      <dgm:spPr/>
    </dgm:pt>
    <dgm:pt modelId="{A2250AF2-DCF9-4AF1-8247-8F7DBB17CCF9}" type="pres">
      <dgm:prSet presAssocID="{55CD449A-2E78-421D-B956-A7ACAE7D2F8B}" presName="parTx" presStyleLbl="revTx" presStyleIdx="6" presStyleCnt="10">
        <dgm:presLayoutVars>
          <dgm:chMax val="0"/>
          <dgm:chPref val="0"/>
        </dgm:presLayoutVars>
      </dgm:prSet>
      <dgm:spPr/>
    </dgm:pt>
    <dgm:pt modelId="{C15D8AAA-42AA-4219-B29F-891F60035061}" type="pres">
      <dgm:prSet presAssocID="{55CD449A-2E78-421D-B956-A7ACAE7D2F8B}" presName="txSpace" presStyleCnt="0"/>
      <dgm:spPr/>
    </dgm:pt>
    <dgm:pt modelId="{914B6A64-FCF2-4848-BF2F-C31A2610033D}" type="pres">
      <dgm:prSet presAssocID="{55CD449A-2E78-421D-B956-A7ACAE7D2F8B}" presName="desTx" presStyleLbl="revTx" presStyleIdx="7" presStyleCnt="10" custLinFactNeighborX="-1786" custLinFactNeighborY="-73542">
        <dgm:presLayoutVars/>
      </dgm:prSet>
      <dgm:spPr/>
    </dgm:pt>
    <dgm:pt modelId="{88327D7E-6E01-4EB5-B69A-92C5A3905231}" type="pres">
      <dgm:prSet presAssocID="{38810C9C-15C5-4237-AC1D-442A06B2C329}" presName="sibTrans" presStyleCnt="0"/>
      <dgm:spPr/>
    </dgm:pt>
    <dgm:pt modelId="{AC6155D0-E90D-449E-BEDA-DFDE6490BF9F}" type="pres">
      <dgm:prSet presAssocID="{2BCB981A-FD9F-4666-BC7E-0B1E1B907156}" presName="compNode" presStyleCnt="0"/>
      <dgm:spPr/>
    </dgm:pt>
    <dgm:pt modelId="{6B64C388-F248-42B3-ABCB-9E2925603E33}" type="pres">
      <dgm:prSet presAssocID="{2BCB981A-FD9F-4666-BC7E-0B1E1B907156}" presName="iconRect" presStyleLbl="node1" presStyleIdx="4" presStyleCnt="5"/>
      <dgm:spPr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yncing Cloud"/>
        </a:ext>
      </dgm:extLst>
    </dgm:pt>
    <dgm:pt modelId="{87A1BF32-8FD5-41D8-9412-0358D1032A2B}" type="pres">
      <dgm:prSet presAssocID="{2BCB981A-FD9F-4666-BC7E-0B1E1B907156}" presName="iconSpace" presStyleCnt="0"/>
      <dgm:spPr/>
    </dgm:pt>
    <dgm:pt modelId="{3DD8BB0D-6F09-40F8-A734-5DED1224B912}" type="pres">
      <dgm:prSet presAssocID="{2BCB981A-FD9F-4666-BC7E-0B1E1B907156}" presName="parTx" presStyleLbl="revTx" presStyleIdx="8" presStyleCnt="10">
        <dgm:presLayoutVars>
          <dgm:chMax val="0"/>
          <dgm:chPref val="0"/>
        </dgm:presLayoutVars>
      </dgm:prSet>
      <dgm:spPr/>
    </dgm:pt>
    <dgm:pt modelId="{DAF189FE-72C6-4BBB-8D97-0EDCC5B501BE}" type="pres">
      <dgm:prSet presAssocID="{2BCB981A-FD9F-4666-BC7E-0B1E1B907156}" presName="txSpace" presStyleCnt="0"/>
      <dgm:spPr/>
    </dgm:pt>
    <dgm:pt modelId="{9B296968-0BEA-4CDD-A667-FDA291181606}" type="pres">
      <dgm:prSet presAssocID="{2BCB981A-FD9F-4666-BC7E-0B1E1B907156}" presName="desTx" presStyleLbl="revTx" presStyleIdx="9" presStyleCnt="10">
        <dgm:presLayoutVars/>
      </dgm:prSet>
      <dgm:spPr/>
    </dgm:pt>
  </dgm:ptLst>
  <dgm:cxnLst>
    <dgm:cxn modelId="{848C6C0B-D469-FE46-9E3B-D99C077A1696}" type="presOf" srcId="{3E0D7567-866D-44FE-8606-C54E6107E7AE}" destId="{1E972F3E-A9F4-4271-917E-313C554F8DC1}" srcOrd="0" destOrd="0" presId="urn:microsoft.com/office/officeart/2018/2/layout/IconLabelDescriptionList"/>
    <dgm:cxn modelId="{5795820B-0F8F-4015-B62E-D1099B620FD4}" srcId="{1588C129-1A3F-4E5F-9159-C6578CC73CF0}" destId="{5DE63332-89BC-4D35-839B-DC79B0FA6B8D}" srcOrd="0" destOrd="0" parTransId="{729FDF81-BE41-4F8B-AE40-214700CC812D}" sibTransId="{F498FDFF-6889-4CD4-BE23-A3D781E7E012}"/>
    <dgm:cxn modelId="{CAD96711-E05A-CD4A-A12E-625D8D535846}" type="presOf" srcId="{5DE63332-89BC-4D35-839B-DC79B0FA6B8D}" destId="{9E584BF3-F8F8-4848-86F9-BCD12DF879D4}" srcOrd="0" destOrd="0" presId="urn:microsoft.com/office/officeart/2018/2/layout/IconLabelDescriptionList"/>
    <dgm:cxn modelId="{E5310A29-10DA-E749-BD87-EEA608DCC4E6}" type="presOf" srcId="{B50FC56B-02A2-48FC-90D5-FA359E97682A}" destId="{5461651B-3A15-4D36-96EF-F21014768690}" srcOrd="0" destOrd="0" presId="urn:microsoft.com/office/officeart/2018/2/layout/IconLabelDescriptionList"/>
    <dgm:cxn modelId="{48E1903A-DB61-5745-88BC-CF6A33365F2F}" srcId="{55CD449A-2E78-421D-B956-A7ACAE7D2F8B}" destId="{6FD9257E-07CB-F746-84D6-90DDE777971B}" srcOrd="1" destOrd="0" parTransId="{9B37A772-FFC2-B64F-BA85-7BBA9517281E}" sibTransId="{2961DBE4-B7E7-8B4E-BDAD-6A6D4F68109B}"/>
    <dgm:cxn modelId="{5A1EDF5A-34EA-4236-9107-C2DA3F63D00F}" srcId="{3E0D7567-866D-44FE-8606-C54E6107E7AE}" destId="{2A86A0D1-A6F9-499D-B1BC-0C44D13E48C2}" srcOrd="0" destOrd="0" parTransId="{0C5A8D8F-7B51-4BA5-AD04-F4906174F87D}" sibTransId="{D344B6EF-DD77-476A-ACC1-23312EA4C042}"/>
    <dgm:cxn modelId="{0D7A4F61-E211-B542-885F-3C570F0D9D4C}" type="presOf" srcId="{562D2406-D433-4BA1-A080-12B0297F0C2B}" destId="{E6654B2A-981F-4D22-B139-24FC7138A1CF}" srcOrd="0" destOrd="0" presId="urn:microsoft.com/office/officeart/2018/2/layout/IconLabelDescriptionList"/>
    <dgm:cxn modelId="{AF195773-784B-194C-9F8C-7F191DBA9C83}" type="presOf" srcId="{5A374DC3-D381-FE46-988A-C927270F2E29}" destId="{914B6A64-FCF2-4848-BF2F-C31A2610033D}" srcOrd="0" destOrd="2" presId="urn:microsoft.com/office/officeart/2018/2/layout/IconLabelDescriptionList"/>
    <dgm:cxn modelId="{FC7BB775-8E8A-8D47-8577-9C0E036EE998}" type="presOf" srcId="{47E22669-DC8F-2648-A008-9DFD9DE15011}" destId="{914B6A64-FCF2-4848-BF2F-C31A2610033D}" srcOrd="0" destOrd="3" presId="urn:microsoft.com/office/officeart/2018/2/layout/IconLabelDescriptionList"/>
    <dgm:cxn modelId="{498C597F-4A13-C24D-BA80-73E73EFB3E5D}" type="presOf" srcId="{2BCB981A-FD9F-4666-BC7E-0B1E1B907156}" destId="{3DD8BB0D-6F09-40F8-A734-5DED1224B912}" srcOrd="0" destOrd="0" presId="urn:microsoft.com/office/officeart/2018/2/layout/IconLabelDescriptionList"/>
    <dgm:cxn modelId="{29E87087-ECD3-A543-807D-E2C5533FEDB3}" type="presOf" srcId="{2A86A0D1-A6F9-499D-B1BC-0C44D13E48C2}" destId="{A4765D5E-5F19-4E63-A3C5-7F41C5736641}" srcOrd="0" destOrd="0" presId="urn:microsoft.com/office/officeart/2018/2/layout/IconLabelDescriptionList"/>
    <dgm:cxn modelId="{BB998093-2831-4C42-B9BC-C9D094460017}" srcId="{3E0D7567-866D-44FE-8606-C54E6107E7AE}" destId="{1588C129-1A3F-4E5F-9159-C6578CC73CF0}" srcOrd="2" destOrd="0" parTransId="{F8D8C1F1-BF88-47EF-9163-A83D1345F1F2}" sibTransId="{6E549488-9E39-494F-A480-4DBEFCF26099}"/>
    <dgm:cxn modelId="{B1821DA8-A487-C148-A69B-FFCF584F01AD}" srcId="{6FD9257E-07CB-F746-84D6-90DDE777971B}" destId="{5A374DC3-D381-FE46-988A-C927270F2E29}" srcOrd="0" destOrd="0" parTransId="{5A57F594-DA47-4146-93B0-4F8E856EC6AF}" sibTransId="{105D57C5-B77F-2D43-B8F6-56D125F0D69E}"/>
    <dgm:cxn modelId="{9B78B0A9-AA8D-3249-B5AA-F314D4912652}" type="presOf" srcId="{1588C129-1A3F-4E5F-9159-C6578CC73CF0}" destId="{3CD41774-17BF-4613-83BB-2B40091AB285}" srcOrd="0" destOrd="0" presId="urn:microsoft.com/office/officeart/2018/2/layout/IconLabelDescriptionList"/>
    <dgm:cxn modelId="{8E5853AA-C99B-4F09-808C-AC34091D1ABE}" srcId="{3E0D7567-866D-44FE-8606-C54E6107E7AE}" destId="{B50FC56B-02A2-48FC-90D5-FA359E97682A}" srcOrd="1" destOrd="0" parTransId="{706167D4-35A2-444E-9EC4-ADE1DFEE2A00}" sibTransId="{0A8FB4AB-5E8D-45E4-B495-ED6FCC483D71}"/>
    <dgm:cxn modelId="{D9644EAD-6797-4E25-8C0A-B2B55F6465B1}" srcId="{3E0D7567-866D-44FE-8606-C54E6107E7AE}" destId="{2BCB981A-FD9F-4666-BC7E-0B1E1B907156}" srcOrd="4" destOrd="0" parTransId="{985A1F55-CC97-4588-A27D-8CA5121F9712}" sibTransId="{01BC190C-37DA-404B-BFFC-6B8B05FC9704}"/>
    <dgm:cxn modelId="{392D1EB6-E2B3-E340-93A8-AB590868194D}" type="presOf" srcId="{E2D51E32-AE6A-4456-ABC2-CA99AEA5EC93}" destId="{914B6A64-FCF2-4848-BF2F-C31A2610033D}" srcOrd="0" destOrd="4" presId="urn:microsoft.com/office/officeart/2018/2/layout/IconLabelDescriptionList"/>
    <dgm:cxn modelId="{CB294BB6-BECB-44FE-8273-1836C1FCA1D3}" srcId="{2A86A0D1-A6F9-499D-B1BC-0C44D13E48C2}" destId="{562D2406-D433-4BA1-A080-12B0297F0C2B}" srcOrd="0" destOrd="0" parTransId="{7BD13752-FB1B-4561-960B-D4CDA3F03EA0}" sibTransId="{D6DCFE5B-0B66-4490-B67F-BBF13DC2A209}"/>
    <dgm:cxn modelId="{A3325CC9-8031-304D-8D87-B8557A0348D2}" type="presOf" srcId="{6FD9257E-07CB-F746-84D6-90DDE777971B}" destId="{914B6A64-FCF2-4848-BF2F-C31A2610033D}" srcOrd="0" destOrd="1" presId="urn:microsoft.com/office/officeart/2018/2/layout/IconLabelDescriptionList"/>
    <dgm:cxn modelId="{DC7382CC-611A-4F50-AC92-AB1E7A02DE6A}" srcId="{55CD449A-2E78-421D-B956-A7ACAE7D2F8B}" destId="{694D74F8-6D7F-456A-B77F-66787786C3CE}" srcOrd="0" destOrd="0" parTransId="{B6EC6F7E-B668-4FF7-982A-5C54585AE4F4}" sibTransId="{F918A976-0189-4965-872C-EFD531898840}"/>
    <dgm:cxn modelId="{F46C72CE-D4C1-4409-AD17-C1B2AFCAF49D}" srcId="{55CD449A-2E78-421D-B956-A7ACAE7D2F8B}" destId="{E2D51E32-AE6A-4456-ABC2-CA99AEA5EC93}" srcOrd="2" destOrd="0" parTransId="{ADF74791-0E75-4F85-AE6B-74201629D4E7}" sibTransId="{34D16A54-30A2-474C-AAEC-29A5F6C206E8}"/>
    <dgm:cxn modelId="{395CD1D4-EBE5-7348-A714-EABCA803B05A}" type="presOf" srcId="{694D74F8-6D7F-456A-B77F-66787786C3CE}" destId="{914B6A64-FCF2-4848-BF2F-C31A2610033D}" srcOrd="0" destOrd="0" presId="urn:microsoft.com/office/officeart/2018/2/layout/IconLabelDescriptionList"/>
    <dgm:cxn modelId="{68E152D7-9047-544A-986C-155AE7D558EF}" type="presOf" srcId="{55CD449A-2E78-421D-B956-A7ACAE7D2F8B}" destId="{A2250AF2-DCF9-4AF1-8247-8F7DBB17CCF9}" srcOrd="0" destOrd="0" presId="urn:microsoft.com/office/officeart/2018/2/layout/IconLabelDescriptionList"/>
    <dgm:cxn modelId="{83026FD7-7208-2F49-BADD-9FDFE9C60BB4}" srcId="{6FD9257E-07CB-F746-84D6-90DDE777971B}" destId="{47E22669-DC8F-2648-A008-9DFD9DE15011}" srcOrd="1" destOrd="0" parTransId="{0F81AEB7-558F-6148-8A24-35BD87D23C43}" sibTransId="{917691B8-2012-1F48-A91D-870008330666}"/>
    <dgm:cxn modelId="{1C961DDF-19E2-4F9A-B11F-C42403443C1B}" srcId="{3E0D7567-866D-44FE-8606-C54E6107E7AE}" destId="{55CD449A-2E78-421D-B956-A7ACAE7D2F8B}" srcOrd="3" destOrd="0" parTransId="{71699B98-02C8-4384-8279-9AA2CC91904B}" sibTransId="{38810C9C-15C5-4237-AC1D-442A06B2C329}"/>
    <dgm:cxn modelId="{EEAED367-2DEE-994B-B05E-AFCDCB769A66}" type="presParOf" srcId="{1E972F3E-A9F4-4271-917E-313C554F8DC1}" destId="{407E626F-A453-46C4-AABE-13909DFE834C}" srcOrd="0" destOrd="0" presId="urn:microsoft.com/office/officeart/2018/2/layout/IconLabelDescriptionList"/>
    <dgm:cxn modelId="{22903F6B-E23E-A64F-AB6F-E2D2AECF5306}" type="presParOf" srcId="{407E626F-A453-46C4-AABE-13909DFE834C}" destId="{99EE08A5-68B4-4FDD-A87E-EE31098B0B53}" srcOrd="0" destOrd="0" presId="urn:microsoft.com/office/officeart/2018/2/layout/IconLabelDescriptionList"/>
    <dgm:cxn modelId="{87424AD4-D231-2946-B93E-0206036BF01D}" type="presParOf" srcId="{407E626F-A453-46C4-AABE-13909DFE834C}" destId="{62074F08-F821-466B-8D26-20FF7AE991E0}" srcOrd="1" destOrd="0" presId="urn:microsoft.com/office/officeart/2018/2/layout/IconLabelDescriptionList"/>
    <dgm:cxn modelId="{348239DB-19DD-BA45-BEB0-4C1F3E359B90}" type="presParOf" srcId="{407E626F-A453-46C4-AABE-13909DFE834C}" destId="{A4765D5E-5F19-4E63-A3C5-7F41C5736641}" srcOrd="2" destOrd="0" presId="urn:microsoft.com/office/officeart/2018/2/layout/IconLabelDescriptionList"/>
    <dgm:cxn modelId="{A4E6450A-045B-F549-BC98-56DDB73EE579}" type="presParOf" srcId="{407E626F-A453-46C4-AABE-13909DFE834C}" destId="{DF7AFF5B-9B0C-4CDC-8083-A407BBB24FB5}" srcOrd="3" destOrd="0" presId="urn:microsoft.com/office/officeart/2018/2/layout/IconLabelDescriptionList"/>
    <dgm:cxn modelId="{8A403E01-059A-7A4D-A6F0-6BCC0E8F4C1B}" type="presParOf" srcId="{407E626F-A453-46C4-AABE-13909DFE834C}" destId="{E6654B2A-981F-4D22-B139-24FC7138A1CF}" srcOrd="4" destOrd="0" presId="urn:microsoft.com/office/officeart/2018/2/layout/IconLabelDescriptionList"/>
    <dgm:cxn modelId="{AC6CF627-F71E-EB40-A237-5E736A505AEA}" type="presParOf" srcId="{1E972F3E-A9F4-4271-917E-313C554F8DC1}" destId="{1A7DF0AB-A807-479B-8032-33EF18661A4D}" srcOrd="1" destOrd="0" presId="urn:microsoft.com/office/officeart/2018/2/layout/IconLabelDescriptionList"/>
    <dgm:cxn modelId="{2AC099EC-636F-5B40-B006-FEA13FAF2D0D}" type="presParOf" srcId="{1E972F3E-A9F4-4271-917E-313C554F8DC1}" destId="{9DF9FA80-BBE9-4DD9-9FF7-0ABB29CD0028}" srcOrd="2" destOrd="0" presId="urn:microsoft.com/office/officeart/2018/2/layout/IconLabelDescriptionList"/>
    <dgm:cxn modelId="{FE39C472-7B06-F44B-A89E-AF1FE375DD70}" type="presParOf" srcId="{9DF9FA80-BBE9-4DD9-9FF7-0ABB29CD0028}" destId="{59216D81-4C0E-472F-B648-AA42CB11541F}" srcOrd="0" destOrd="0" presId="urn:microsoft.com/office/officeart/2018/2/layout/IconLabelDescriptionList"/>
    <dgm:cxn modelId="{0C938171-7C9C-9E49-A2CF-DC1302688F74}" type="presParOf" srcId="{9DF9FA80-BBE9-4DD9-9FF7-0ABB29CD0028}" destId="{EBFF4231-6C8F-4276-ABF6-6848A7FCE4A7}" srcOrd="1" destOrd="0" presId="urn:microsoft.com/office/officeart/2018/2/layout/IconLabelDescriptionList"/>
    <dgm:cxn modelId="{E08A46FA-BD79-0F48-B5D9-B024619FFD6E}" type="presParOf" srcId="{9DF9FA80-BBE9-4DD9-9FF7-0ABB29CD0028}" destId="{5461651B-3A15-4D36-96EF-F21014768690}" srcOrd="2" destOrd="0" presId="urn:microsoft.com/office/officeart/2018/2/layout/IconLabelDescriptionList"/>
    <dgm:cxn modelId="{BD3F825D-BE9F-764C-AC55-18237D884A9B}" type="presParOf" srcId="{9DF9FA80-BBE9-4DD9-9FF7-0ABB29CD0028}" destId="{2C333AC2-02AE-4431-AE63-393ADB87DBAB}" srcOrd="3" destOrd="0" presId="urn:microsoft.com/office/officeart/2018/2/layout/IconLabelDescriptionList"/>
    <dgm:cxn modelId="{B692C1B6-878F-C141-B1C0-9976DB93CE68}" type="presParOf" srcId="{9DF9FA80-BBE9-4DD9-9FF7-0ABB29CD0028}" destId="{BB51BCAD-19FA-444F-BC14-608F13AED2B0}" srcOrd="4" destOrd="0" presId="urn:microsoft.com/office/officeart/2018/2/layout/IconLabelDescriptionList"/>
    <dgm:cxn modelId="{E009E995-8B46-2947-8413-B8B68BD9B5AD}" type="presParOf" srcId="{1E972F3E-A9F4-4271-917E-313C554F8DC1}" destId="{B12932CC-D772-4B78-AA1E-01344E09DB52}" srcOrd="3" destOrd="0" presId="urn:microsoft.com/office/officeart/2018/2/layout/IconLabelDescriptionList"/>
    <dgm:cxn modelId="{E110D6FF-1A2F-3944-95E5-EC4842F5FB34}" type="presParOf" srcId="{1E972F3E-A9F4-4271-917E-313C554F8DC1}" destId="{0612267D-A0E5-4016-9A6F-0E71289A6326}" srcOrd="4" destOrd="0" presId="urn:microsoft.com/office/officeart/2018/2/layout/IconLabelDescriptionList"/>
    <dgm:cxn modelId="{BD1845BE-DA25-4646-B9D4-BD980FCFAD6D}" type="presParOf" srcId="{0612267D-A0E5-4016-9A6F-0E71289A6326}" destId="{DEE9796C-3FE5-44D2-A877-92681DE4F57C}" srcOrd="0" destOrd="0" presId="urn:microsoft.com/office/officeart/2018/2/layout/IconLabelDescriptionList"/>
    <dgm:cxn modelId="{EE118A9A-CD50-C44F-95B8-A2528F32B6C9}" type="presParOf" srcId="{0612267D-A0E5-4016-9A6F-0E71289A6326}" destId="{9AA7E0FF-23C7-4EE8-8AD6-16DA7CBECEEB}" srcOrd="1" destOrd="0" presId="urn:microsoft.com/office/officeart/2018/2/layout/IconLabelDescriptionList"/>
    <dgm:cxn modelId="{3624676B-3C37-A048-8CC6-D81D633B91FD}" type="presParOf" srcId="{0612267D-A0E5-4016-9A6F-0E71289A6326}" destId="{3CD41774-17BF-4613-83BB-2B40091AB285}" srcOrd="2" destOrd="0" presId="urn:microsoft.com/office/officeart/2018/2/layout/IconLabelDescriptionList"/>
    <dgm:cxn modelId="{3FD18409-B4B9-C340-A4F8-57FB3EDDB176}" type="presParOf" srcId="{0612267D-A0E5-4016-9A6F-0E71289A6326}" destId="{15C6DB78-C8B0-4549-9A83-7EDD071C8EC4}" srcOrd="3" destOrd="0" presId="urn:microsoft.com/office/officeart/2018/2/layout/IconLabelDescriptionList"/>
    <dgm:cxn modelId="{60EF8BDA-7881-AC4E-8144-5F4A6090EE48}" type="presParOf" srcId="{0612267D-A0E5-4016-9A6F-0E71289A6326}" destId="{9E584BF3-F8F8-4848-86F9-BCD12DF879D4}" srcOrd="4" destOrd="0" presId="urn:microsoft.com/office/officeart/2018/2/layout/IconLabelDescriptionList"/>
    <dgm:cxn modelId="{C1E3D232-D962-A94C-B606-EC0C2356E6FF}" type="presParOf" srcId="{1E972F3E-A9F4-4271-917E-313C554F8DC1}" destId="{80AC84DB-AE00-4964-87EA-8AF847FBD6AF}" srcOrd="5" destOrd="0" presId="urn:microsoft.com/office/officeart/2018/2/layout/IconLabelDescriptionList"/>
    <dgm:cxn modelId="{D091EA19-B402-A345-BCC9-72B593D3A229}" type="presParOf" srcId="{1E972F3E-A9F4-4271-917E-313C554F8DC1}" destId="{3F722822-8795-45DB-A056-724E3E37B763}" srcOrd="6" destOrd="0" presId="urn:microsoft.com/office/officeart/2018/2/layout/IconLabelDescriptionList"/>
    <dgm:cxn modelId="{92A64799-C37F-8C44-95C6-9B8D4060C218}" type="presParOf" srcId="{3F722822-8795-45DB-A056-724E3E37B763}" destId="{8BEDDAF1-AF08-4932-A4D1-17EC04E04438}" srcOrd="0" destOrd="0" presId="urn:microsoft.com/office/officeart/2018/2/layout/IconLabelDescriptionList"/>
    <dgm:cxn modelId="{4211ABFA-8A08-2744-B01A-3BA513813117}" type="presParOf" srcId="{3F722822-8795-45DB-A056-724E3E37B763}" destId="{8CE28458-2DD1-48F8-BA25-B377138CF216}" srcOrd="1" destOrd="0" presId="urn:microsoft.com/office/officeart/2018/2/layout/IconLabelDescriptionList"/>
    <dgm:cxn modelId="{41D3B769-D8A7-9E4E-96A3-9A3358B2BF9F}" type="presParOf" srcId="{3F722822-8795-45DB-A056-724E3E37B763}" destId="{A2250AF2-DCF9-4AF1-8247-8F7DBB17CCF9}" srcOrd="2" destOrd="0" presId="urn:microsoft.com/office/officeart/2018/2/layout/IconLabelDescriptionList"/>
    <dgm:cxn modelId="{4E608ADF-0A56-944A-AF43-D7973D085DB1}" type="presParOf" srcId="{3F722822-8795-45DB-A056-724E3E37B763}" destId="{C15D8AAA-42AA-4219-B29F-891F60035061}" srcOrd="3" destOrd="0" presId="urn:microsoft.com/office/officeart/2018/2/layout/IconLabelDescriptionList"/>
    <dgm:cxn modelId="{CAD8A0AC-1BD0-324E-81A6-7E615A6D8D65}" type="presParOf" srcId="{3F722822-8795-45DB-A056-724E3E37B763}" destId="{914B6A64-FCF2-4848-BF2F-C31A2610033D}" srcOrd="4" destOrd="0" presId="urn:microsoft.com/office/officeart/2018/2/layout/IconLabelDescriptionList"/>
    <dgm:cxn modelId="{CAAE4050-A269-084F-923C-9238FCE92235}" type="presParOf" srcId="{1E972F3E-A9F4-4271-917E-313C554F8DC1}" destId="{88327D7E-6E01-4EB5-B69A-92C5A3905231}" srcOrd="7" destOrd="0" presId="urn:microsoft.com/office/officeart/2018/2/layout/IconLabelDescriptionList"/>
    <dgm:cxn modelId="{834880B6-0BB0-5A4F-A79C-AD8BD133D78B}" type="presParOf" srcId="{1E972F3E-A9F4-4271-917E-313C554F8DC1}" destId="{AC6155D0-E90D-449E-BEDA-DFDE6490BF9F}" srcOrd="8" destOrd="0" presId="urn:microsoft.com/office/officeart/2018/2/layout/IconLabelDescriptionList"/>
    <dgm:cxn modelId="{CDD3E2F3-BD33-D840-B2F0-E63FB2BE6D9B}" type="presParOf" srcId="{AC6155D0-E90D-449E-BEDA-DFDE6490BF9F}" destId="{6B64C388-F248-42B3-ABCB-9E2925603E33}" srcOrd="0" destOrd="0" presId="urn:microsoft.com/office/officeart/2018/2/layout/IconLabelDescriptionList"/>
    <dgm:cxn modelId="{37401EEB-0FBC-C34C-87B9-99B808C33A92}" type="presParOf" srcId="{AC6155D0-E90D-449E-BEDA-DFDE6490BF9F}" destId="{87A1BF32-8FD5-41D8-9412-0358D1032A2B}" srcOrd="1" destOrd="0" presId="urn:microsoft.com/office/officeart/2018/2/layout/IconLabelDescriptionList"/>
    <dgm:cxn modelId="{3AC77311-34CA-6E42-97F0-7B51DED0B459}" type="presParOf" srcId="{AC6155D0-E90D-449E-BEDA-DFDE6490BF9F}" destId="{3DD8BB0D-6F09-40F8-A734-5DED1224B912}" srcOrd="2" destOrd="0" presId="urn:microsoft.com/office/officeart/2018/2/layout/IconLabelDescriptionList"/>
    <dgm:cxn modelId="{4A0A3F81-5DB9-B74F-A536-EBC6C3301820}" type="presParOf" srcId="{AC6155D0-E90D-449E-BEDA-DFDE6490BF9F}" destId="{DAF189FE-72C6-4BBB-8D97-0EDCC5B501BE}" srcOrd="3" destOrd="0" presId="urn:microsoft.com/office/officeart/2018/2/layout/IconLabelDescriptionList"/>
    <dgm:cxn modelId="{CAF1A02E-4476-D842-8CB1-F9A1FD21A234}" type="presParOf" srcId="{AC6155D0-E90D-449E-BEDA-DFDE6490BF9F}" destId="{9B296968-0BEA-4CDD-A667-FDA291181606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EE08A5-68B4-4FDD-A87E-EE31098B0B53}">
      <dsp:nvSpPr>
        <dsp:cNvPr id="0" name=""/>
        <dsp:cNvSpPr/>
      </dsp:nvSpPr>
      <dsp:spPr>
        <a:xfrm>
          <a:off x="16022" y="89358"/>
          <a:ext cx="673471" cy="64191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765D5E-5F19-4E63-A3C5-7F41C5736641}">
      <dsp:nvSpPr>
        <dsp:cNvPr id="0" name=""/>
        <dsp:cNvSpPr/>
      </dsp:nvSpPr>
      <dsp:spPr>
        <a:xfrm>
          <a:off x="16022" y="884418"/>
          <a:ext cx="1924205" cy="1265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1" kern="1200"/>
            <a:t>Data Sources</a:t>
          </a:r>
          <a:r>
            <a:rPr lang="en-GB" sz="1400" kern="1200"/>
            <a:t>:</a:t>
          </a:r>
          <a:endParaRPr lang="en-US" sz="1400" kern="1200"/>
        </a:p>
      </dsp:txBody>
      <dsp:txXfrm>
        <a:off x="16022" y="884418"/>
        <a:ext cx="1924205" cy="1265406"/>
      </dsp:txXfrm>
    </dsp:sp>
    <dsp:sp modelId="{E6654B2A-981F-4D22-B139-24FC7138A1CF}">
      <dsp:nvSpPr>
        <dsp:cNvPr id="0" name=""/>
        <dsp:cNvSpPr/>
      </dsp:nvSpPr>
      <dsp:spPr>
        <a:xfrm>
          <a:off x="172383" y="1389374"/>
          <a:ext cx="1924205" cy="1429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2 </a:t>
          </a:r>
          <a:r>
            <a:rPr lang="en-GB" sz="1100" b="0" i="0" u="none" kern="1200" dirty="0"/>
            <a:t>2Market customer + ad conversion dataset (aggregated at customer level)</a:t>
          </a:r>
          <a:endParaRPr lang="en-US" sz="110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 </a:t>
          </a:r>
        </a:p>
      </dsp:txBody>
      <dsp:txXfrm>
        <a:off x="172383" y="1389374"/>
        <a:ext cx="1924205" cy="1429738"/>
      </dsp:txXfrm>
    </dsp:sp>
    <dsp:sp modelId="{59216D81-4C0E-472F-B648-AA42CB11541F}">
      <dsp:nvSpPr>
        <dsp:cNvPr id="0" name=""/>
        <dsp:cNvSpPr/>
      </dsp:nvSpPr>
      <dsp:spPr>
        <a:xfrm>
          <a:off x="2276963" y="89358"/>
          <a:ext cx="673471" cy="641917"/>
        </a:xfrm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 l="-6000" r="-6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61651B-3A15-4D36-96EF-F21014768690}">
      <dsp:nvSpPr>
        <dsp:cNvPr id="0" name=""/>
        <dsp:cNvSpPr/>
      </dsp:nvSpPr>
      <dsp:spPr>
        <a:xfrm>
          <a:off x="2276963" y="884418"/>
          <a:ext cx="1924205" cy="1265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1" kern="1200" dirty="0"/>
            <a:t>Objective</a:t>
          </a:r>
          <a:r>
            <a:rPr lang="en-GB" sz="1400" kern="1200" dirty="0"/>
            <a:t>: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0" i="0" u="none" kern="1200" dirty="0"/>
            <a:t>Quantify the relationship between customer demographics, ad exposure, and </a:t>
          </a:r>
          <a:r>
            <a:rPr lang="en-GB" sz="1400" b="1" i="0" u="none" kern="1200" dirty="0"/>
            <a:t>total spend</a:t>
          </a:r>
          <a:endParaRPr lang="en-US" sz="1400" b="0" kern="1200" dirty="0"/>
        </a:p>
      </dsp:txBody>
      <dsp:txXfrm>
        <a:off x="2276963" y="884418"/>
        <a:ext cx="1924205" cy="1265406"/>
      </dsp:txXfrm>
    </dsp:sp>
    <dsp:sp modelId="{BB51BCAD-19FA-444F-BC14-608F13AED2B0}">
      <dsp:nvSpPr>
        <dsp:cNvPr id="0" name=""/>
        <dsp:cNvSpPr/>
      </dsp:nvSpPr>
      <dsp:spPr>
        <a:xfrm>
          <a:off x="2276963" y="2221053"/>
          <a:ext cx="1924205" cy="1429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E9796C-3FE5-44D2-A877-92681DE4F57C}">
      <dsp:nvSpPr>
        <dsp:cNvPr id="0" name=""/>
        <dsp:cNvSpPr/>
      </dsp:nvSpPr>
      <dsp:spPr>
        <a:xfrm>
          <a:off x="4537904" y="52871"/>
          <a:ext cx="673471" cy="641917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D41774-17BF-4613-83BB-2B40091AB285}">
      <dsp:nvSpPr>
        <dsp:cNvPr id="0" name=""/>
        <dsp:cNvSpPr/>
      </dsp:nvSpPr>
      <dsp:spPr>
        <a:xfrm>
          <a:off x="4537904" y="847931"/>
          <a:ext cx="1924205" cy="1265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1" kern="1200"/>
            <a:t>Model Specifications</a:t>
          </a:r>
          <a:r>
            <a:rPr lang="en-GB" sz="1400" kern="1200"/>
            <a:t>:</a:t>
          </a:r>
          <a:endParaRPr lang="en-US" sz="1400" kern="1200"/>
        </a:p>
      </dsp:txBody>
      <dsp:txXfrm>
        <a:off x="4537904" y="847931"/>
        <a:ext cx="1924205" cy="1265406"/>
      </dsp:txXfrm>
    </dsp:sp>
    <dsp:sp modelId="{9E584BF3-F8F8-4848-86F9-BCD12DF879D4}">
      <dsp:nvSpPr>
        <dsp:cNvPr id="0" name=""/>
        <dsp:cNvSpPr/>
      </dsp:nvSpPr>
      <dsp:spPr>
        <a:xfrm>
          <a:off x="4434824" y="1316400"/>
          <a:ext cx="1924205" cy="15756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.</a:t>
          </a:r>
          <a:endParaRPr lang="en-US" sz="1100" kern="1200" dirty="0"/>
        </a:p>
      </dsp:txBody>
      <dsp:txXfrm>
        <a:off x="4434824" y="1316400"/>
        <a:ext cx="1924205" cy="1575685"/>
      </dsp:txXfrm>
    </dsp:sp>
    <dsp:sp modelId="{8BEDDAF1-AF08-4932-A4D1-17EC04E04438}">
      <dsp:nvSpPr>
        <dsp:cNvPr id="0" name=""/>
        <dsp:cNvSpPr/>
      </dsp:nvSpPr>
      <dsp:spPr>
        <a:xfrm>
          <a:off x="6798845" y="89358"/>
          <a:ext cx="673471" cy="641917"/>
        </a:xfrm>
        <a:prstGeom prst="rect">
          <a:avLst/>
        </a:prstGeom>
        <a:blipFill>
          <a:blip xmlns:r="http://schemas.openxmlformats.org/officeDocument/2006/relationships"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250AF2-DCF9-4AF1-8247-8F7DBB17CCF9}">
      <dsp:nvSpPr>
        <dsp:cNvPr id="0" name=""/>
        <dsp:cNvSpPr/>
      </dsp:nvSpPr>
      <dsp:spPr>
        <a:xfrm>
          <a:off x="6798845" y="884418"/>
          <a:ext cx="1924205" cy="1265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1" kern="1200"/>
            <a:t>Key Variables</a:t>
          </a:r>
          <a:r>
            <a:rPr lang="en-GB" sz="1400" kern="1200"/>
            <a:t>:</a:t>
          </a:r>
          <a:endParaRPr lang="en-US" sz="1400" kern="1200"/>
        </a:p>
      </dsp:txBody>
      <dsp:txXfrm>
        <a:off x="6798845" y="884418"/>
        <a:ext cx="1924205" cy="1265406"/>
      </dsp:txXfrm>
    </dsp:sp>
    <dsp:sp modelId="{914B6A64-FCF2-4848-BF2F-C31A2610033D}">
      <dsp:nvSpPr>
        <dsp:cNvPr id="0" name=""/>
        <dsp:cNvSpPr/>
      </dsp:nvSpPr>
      <dsp:spPr>
        <a:xfrm>
          <a:off x="6764479" y="1169595"/>
          <a:ext cx="1924205" cy="1429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i="0" u="none" kern="1200" dirty="0"/>
            <a:t>Dependent Variable:</a:t>
          </a:r>
          <a:r>
            <a:rPr lang="en-GB" sz="1100" b="0" i="0" u="none" kern="1200" dirty="0"/>
            <a:t> log(Total Spend)</a:t>
          </a:r>
          <a:endParaRPr lang="en-US" sz="1100" kern="1200" dirty="0"/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b="1" i="0" u="none" kern="1200"/>
            <a:t>Independent Variables:</a:t>
          </a:r>
          <a:endParaRPr lang="en-GB" sz="1100" b="0" i="0" u="none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b="0" i="0" u="none" kern="1200"/>
            <a:t>Demographics: Age, log(Income), Education, Marital Status, Country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100" b="0" i="0" u="none" kern="1200" dirty="0"/>
            <a:t>Ad Channels: Instagram, Twitter, Facebook, </a:t>
          </a:r>
          <a:r>
            <a:rPr lang="en-GB" sz="1100" b="0" i="0" u="none" kern="1200" dirty="0" err="1"/>
            <a:t>Bulkmail</a:t>
          </a:r>
          <a:r>
            <a:rPr lang="en-GB" sz="1100" b="0" i="0" u="none" kern="1200" dirty="0"/>
            <a:t>, Brochure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 dirty="0"/>
        </a:p>
      </dsp:txBody>
      <dsp:txXfrm>
        <a:off x="6764479" y="1169595"/>
        <a:ext cx="1924205" cy="1429738"/>
      </dsp:txXfrm>
    </dsp:sp>
    <dsp:sp modelId="{6B64C388-F248-42B3-ABCB-9E2925603E33}">
      <dsp:nvSpPr>
        <dsp:cNvPr id="0" name=""/>
        <dsp:cNvSpPr/>
      </dsp:nvSpPr>
      <dsp:spPr>
        <a:xfrm>
          <a:off x="9059786" y="89358"/>
          <a:ext cx="673471" cy="641917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D8BB0D-6F09-40F8-A734-5DED1224B912}">
      <dsp:nvSpPr>
        <dsp:cNvPr id="0" name=""/>
        <dsp:cNvSpPr/>
      </dsp:nvSpPr>
      <dsp:spPr>
        <a:xfrm>
          <a:off x="9059786" y="884418"/>
          <a:ext cx="1924205" cy="12654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1" kern="1200" dirty="0"/>
            <a:t>Software Utilized</a:t>
          </a:r>
          <a:r>
            <a:rPr lang="en-GB" sz="1400" kern="1200" dirty="0"/>
            <a:t>: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GB" sz="1400" b="0" kern="1200" dirty="0"/>
            <a:t>RStudio</a:t>
          </a:r>
          <a:endParaRPr lang="en-US" sz="1400" b="0" kern="1200" dirty="0"/>
        </a:p>
      </dsp:txBody>
      <dsp:txXfrm>
        <a:off x="9059786" y="884418"/>
        <a:ext cx="1924205" cy="1265406"/>
      </dsp:txXfrm>
    </dsp:sp>
    <dsp:sp modelId="{9B296968-0BEA-4CDD-A667-FDA291181606}">
      <dsp:nvSpPr>
        <dsp:cNvPr id="0" name=""/>
        <dsp:cNvSpPr/>
      </dsp:nvSpPr>
      <dsp:spPr>
        <a:xfrm>
          <a:off x="9059786" y="2221053"/>
          <a:ext cx="1924205" cy="14297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D9ACF0-234D-2F49-8A9D-684FAD0A3114}" type="datetimeFigureOut">
              <a:rPr lang="en-US" smtClean="0"/>
              <a:t>4/5/25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8E5C18-2AF9-5147-B164-F99DB410D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140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"Hi everyone. 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This analysis was conducted for 2Market to inform their upcoming marketing campaign. We'll explore customer demographics, product spending, and ad conversion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behavior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 using Excel, SQL, and Tableau."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E5C18-2AF9-5147-B164-F99DB410D9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8742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“So, based on this analysis, I’ve identified five key findings that can guide 2Market’s marketing strategy.”</a:t>
            </a:r>
          </a:p>
          <a:p>
            <a:pPr>
              <a:buNone/>
            </a:pPr>
            <a:r>
              <a:rPr lang="en-GB" dirty="0"/>
              <a:t>“First, our highest spenders are </a:t>
            </a:r>
            <a:r>
              <a:rPr lang="en-GB" b="1" dirty="0"/>
              <a:t>older, high-income customers with strong education</a:t>
            </a:r>
            <a:r>
              <a:rPr lang="en-GB" dirty="0"/>
              <a:t> — especially those who are </a:t>
            </a:r>
            <a:r>
              <a:rPr lang="en-GB" b="1" dirty="0"/>
              <a:t>single or divorced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Second, </a:t>
            </a:r>
            <a:r>
              <a:rPr lang="en-GB" b="1" dirty="0"/>
              <a:t>Instagram ads outperform</a:t>
            </a:r>
            <a:r>
              <a:rPr lang="en-GB" dirty="0"/>
              <a:t> all other channels in driving conversions, especially in key countries like </a:t>
            </a:r>
            <a:r>
              <a:rPr lang="en-GB" b="1" dirty="0"/>
              <a:t>Spain and Canada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Surprisingly, </a:t>
            </a:r>
            <a:r>
              <a:rPr lang="en-GB" b="1" dirty="0"/>
              <a:t>in-store purchases still dominate</a:t>
            </a:r>
            <a:r>
              <a:rPr lang="en-GB" dirty="0"/>
              <a:t>, even among this digitally engaged group.</a:t>
            </a:r>
            <a:br>
              <a:rPr lang="en-GB" dirty="0"/>
            </a:br>
            <a:r>
              <a:rPr lang="en-GB" dirty="0"/>
              <a:t>And finally, deal usage is highest among </a:t>
            </a:r>
            <a:r>
              <a:rPr lang="en-GB" b="1" dirty="0"/>
              <a:t>divorced customers</a:t>
            </a:r>
            <a:r>
              <a:rPr lang="en-GB" dirty="0"/>
              <a:t>, showing that even high spenders can be </a:t>
            </a:r>
            <a:r>
              <a:rPr lang="en-GB" b="1" dirty="0"/>
              <a:t>price-sensitive</a:t>
            </a:r>
            <a:r>
              <a:rPr lang="en-GB" dirty="0"/>
              <a:t>.”</a:t>
            </a:r>
          </a:p>
          <a:p>
            <a:r>
              <a:rPr lang="en-GB" dirty="0"/>
              <a:t>“Based on these insights, I recommend 2Market focuses their targeting efforts on high-value segments — especially </a:t>
            </a:r>
            <a:r>
              <a:rPr lang="en-GB" b="1" dirty="0"/>
              <a:t>older, educated, single or divorced customers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Marketing spend should shift toward </a:t>
            </a:r>
            <a:r>
              <a:rPr lang="en-GB" b="1" dirty="0"/>
              <a:t>Instagram and Twitter</a:t>
            </a:r>
            <a:r>
              <a:rPr lang="en-GB" dirty="0"/>
              <a:t>, while reducing underperforming channels like brochures and bulk mail.</a:t>
            </a:r>
            <a:br>
              <a:rPr lang="en-GB" dirty="0"/>
            </a:br>
            <a:r>
              <a:rPr lang="en-GB" dirty="0"/>
              <a:t>Geographically, Spain, South Africa, and Canada show the most promise, both in total and social ad-driven spend.</a:t>
            </a:r>
            <a:br>
              <a:rPr lang="en-GB" dirty="0"/>
            </a:br>
            <a:r>
              <a:rPr lang="en-GB" dirty="0"/>
              <a:t>And finally, investing in </a:t>
            </a:r>
            <a:r>
              <a:rPr lang="en-GB" b="1" dirty="0"/>
              <a:t>retargeting strategies and tracking </a:t>
            </a:r>
            <a:r>
              <a:rPr lang="en-GB" b="1" dirty="0" err="1"/>
              <a:t>behavioral</a:t>
            </a:r>
            <a:r>
              <a:rPr lang="en-GB" b="1" dirty="0"/>
              <a:t> data</a:t>
            </a:r>
            <a:r>
              <a:rPr lang="en-GB" dirty="0"/>
              <a:t> would unlock even more granular targeting in the future.”</a:t>
            </a:r>
          </a:p>
          <a:p>
            <a:pPr algn="l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E5C18-2AF9-5147-B164-F99DB410D94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28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"Thank you for watching this presentation.</a:t>
            </a:r>
            <a:br>
              <a:rPr lang="en-GB" b="1" i="0" u="none" strike="noStrike" dirty="0">
                <a:solidFill>
                  <a:srgbClr val="000000"/>
                </a:solidFill>
                <a:effectLst/>
              </a:rPr>
            </a:b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I hope these insights help 2Market create a more personalized, data-driven campaign strategy."</a:t>
            </a:r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E5C18-2AF9-5147-B164-F99DB410D94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766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"The objective of this project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 was to help 2Market identify their most valuable customer segments and the most effective marketing channels.</a:t>
            </a:r>
          </a:p>
          <a:p>
            <a:pPr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We worked with two datasets — one on customer demographics and spending, and the other on ad conversions.</a:t>
            </a:r>
          </a:p>
          <a:p>
            <a:pPr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The key business questions were: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Who are our customers?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What drives spending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behavior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Which ad channels perform best?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And what do high-income customers prefer?"**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E5C18-2AF9-5147-B164-F99DB410D9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547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**"Each row in the dataset represents one unique customer.</a:t>
            </a:r>
            <a:br>
              <a:rPr lang="en-GB" b="0" i="0" u="none" strike="noStrike" dirty="0">
                <a:solidFill>
                  <a:srgbClr val="000000"/>
                </a:solidFill>
                <a:effectLst/>
              </a:rPr>
            </a:b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We don’t have timestamps or product quantities, so the analysis focuses on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total spend per category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 across Liquor, Non-Veg, Vegetables, Chocolates, and more.</a:t>
            </a:r>
          </a:p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The ad data uses binary flags to show conversion across Instagram, Facebook, Twitter, </a:t>
            </a:r>
            <a:r>
              <a:rPr lang="en-GB" b="0" i="0" u="none" strike="noStrike" dirty="0" err="1">
                <a:solidFill>
                  <a:srgbClr val="000000"/>
                </a:solidFill>
                <a:effectLst/>
              </a:rPr>
              <a:t>Bulkmail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 and Brochure."**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E5C18-2AF9-5147-B164-F99DB410D94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454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From the first dashboard, we see that age, income, and education are positively correlated. Customers with higher education, especially Master’s and PhDs, tend to spend more — particularly on liquor and non-vegetables</a:t>
            </a:r>
            <a:endParaRPr lang="en-US" dirty="0"/>
          </a:p>
          <a:p>
            <a:pPr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**"The first dashboard gives a high-level view of customer demographics.</a:t>
            </a:r>
          </a:p>
          <a:p>
            <a:pPr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We found that: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The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average customer is 55 years old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Married customers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 make up the largest group, and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Customers with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PhDs or Masters</a:t>
            </a: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 spend the most per capita.</a:t>
            </a:r>
          </a:p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There’s also a weak but statistically significant correlation between income and age — particularly for those with graduate degrees."**</a:t>
            </a:r>
          </a:p>
          <a:p>
            <a:pPr algn="l"/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"This chart shows that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married customers spend the most overall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especially on </a:t>
            </a: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liquor and non-veg items</a:t>
            </a:r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 These product categories consistently dominate spend patterns."</a:t>
            </a:r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endParaRPr lang="en-US" dirty="0"/>
          </a:p>
          <a:p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From the first dashboard, we see that age, income, and education are positively correlated. Customers with higher education, especially Master’s and PhDs, tend to spend more — particularly on liquor and non-vegetables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E5C18-2AF9-5147-B164-F99DB410D94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0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In this dashboard, I focused on customers earning between $90,000 and $100,000 — a high-value group that 2Market would benefit from targeting more strategically</a:t>
            </a:r>
          </a:p>
          <a:p>
            <a:endParaRPr lang="en-GB" b="0" i="0" u="none" strike="noStrike" dirty="0">
              <a:solidFill>
                <a:srgbClr val="000000"/>
              </a:solidFill>
              <a:effectLst/>
              <a:latin typeface="-webkit-standard"/>
            </a:endParaRPr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🧠 Insight 1: Who they are</a:t>
            </a:r>
          </a:p>
          <a:p>
            <a:r>
              <a:rPr lang="en-GB" dirty="0"/>
              <a:t>“These customers are, on average, </a:t>
            </a:r>
            <a:r>
              <a:rPr lang="en-GB" b="1" dirty="0"/>
              <a:t>53 years old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They are predominantly </a:t>
            </a:r>
            <a:r>
              <a:rPr lang="en-GB" b="1" dirty="0"/>
              <a:t>married or single</a:t>
            </a:r>
            <a:r>
              <a:rPr lang="en-GB" dirty="0"/>
              <a:t>, and what stands out is that </a:t>
            </a:r>
            <a:r>
              <a:rPr lang="en-GB" b="1" dirty="0"/>
              <a:t>single customers spend the most</a:t>
            </a:r>
            <a:r>
              <a:rPr lang="en-GB" dirty="0"/>
              <a:t>, followed closely by divorced ones.</a:t>
            </a:r>
            <a:br>
              <a:rPr lang="en-GB" dirty="0"/>
            </a:br>
            <a:r>
              <a:rPr lang="en-GB" dirty="0"/>
              <a:t>Education also plays a big role — customers with a </a:t>
            </a:r>
            <a:r>
              <a:rPr lang="en-GB" b="1" dirty="0"/>
              <a:t>Master’s degree</a:t>
            </a:r>
            <a:r>
              <a:rPr lang="en-GB" dirty="0"/>
              <a:t> are the highest spenders in this segment.”</a:t>
            </a:r>
          </a:p>
          <a:p>
            <a:endParaRPr lang="en-US" dirty="0"/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🛍️ Insight 2: How they buy</a:t>
            </a:r>
          </a:p>
          <a:p>
            <a:pPr>
              <a:buNone/>
            </a:pPr>
            <a:r>
              <a:rPr lang="en-GB" dirty="0"/>
              <a:t>“Even among this digitally aware group, </a:t>
            </a:r>
            <a:r>
              <a:rPr lang="en-GB" b="1" dirty="0"/>
              <a:t>most purchases still happen in-store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About </a:t>
            </a:r>
            <a:r>
              <a:rPr lang="en-GB" b="1" dirty="0"/>
              <a:t>60%</a:t>
            </a:r>
            <a:r>
              <a:rPr lang="en-GB" dirty="0"/>
              <a:t> of transactions are walk-ins, which tells us that brick-and-mortar still matters, even for premium customers.”</a:t>
            </a:r>
          </a:p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(Point at the “Purchase Method” bar chart.)</a:t>
            </a:r>
          </a:p>
          <a:p>
            <a:pPr algn="l"/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📱 Insight 3: What converts them</a:t>
            </a:r>
          </a:p>
          <a:p>
            <a:r>
              <a:rPr lang="en-GB" dirty="0"/>
              <a:t>“When it comes to advertising, </a:t>
            </a:r>
            <a:r>
              <a:rPr lang="en-GB" b="1" dirty="0"/>
              <a:t>Instagram leads by far</a:t>
            </a:r>
            <a:r>
              <a:rPr lang="en-GB" dirty="0"/>
              <a:t> in conversion for this segment — confirming what we also saw in the regression model.</a:t>
            </a:r>
            <a:br>
              <a:rPr lang="en-GB" dirty="0"/>
            </a:br>
            <a:r>
              <a:rPr lang="en-GB" dirty="0"/>
              <a:t>Twitter and Facebook follow, while </a:t>
            </a:r>
            <a:r>
              <a:rPr lang="en-GB" b="1" dirty="0"/>
              <a:t>brochures and bulk mail are the least effective</a:t>
            </a:r>
            <a:r>
              <a:rPr lang="en-GB" dirty="0"/>
              <a:t>, especially among this income group.”</a:t>
            </a:r>
          </a:p>
          <a:p>
            <a:endParaRPr lang="en-GB" dirty="0"/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🔚 Wrap-Up Sentence:</a:t>
            </a:r>
          </a:p>
          <a:p>
            <a:r>
              <a:rPr lang="en-GB" dirty="0"/>
              <a:t>“So, our high-income customers are </a:t>
            </a:r>
            <a:r>
              <a:rPr lang="en-GB" b="1" dirty="0"/>
              <a:t>middle-aged, well-educated, and value both in-store experiences and strong digital marketing — particularly on Instagram.</a:t>
            </a:r>
            <a:br>
              <a:rPr lang="en-GB" dirty="0"/>
            </a:br>
            <a:r>
              <a:rPr lang="en-GB" dirty="0"/>
              <a:t>These insights help us fine-tune targeting, messaging, and even our offline strategy for one of 2Market’s most profitable groups.”</a:t>
            </a:r>
          </a:p>
          <a:p>
            <a:endParaRPr lang="en-GB" dirty="0"/>
          </a:p>
          <a:p>
            <a:pPr algn="l"/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E5C18-2AF9-5147-B164-F99DB410D9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079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🗣️ Presentation Script:</a:t>
            </a:r>
          </a:p>
          <a:p>
            <a:pPr>
              <a:buNone/>
            </a:pPr>
            <a:r>
              <a:rPr lang="en-GB" dirty="0"/>
              <a:t>“This dashboard compares countries based on total customer spend, average spend per capita, and the impact of social media advertising.”</a:t>
            </a:r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🌍 Insight 1: Spain is the top market</a:t>
            </a:r>
          </a:p>
          <a:p>
            <a:pPr>
              <a:buNone/>
            </a:pPr>
            <a:r>
              <a:rPr lang="en-GB" dirty="0"/>
              <a:t>“Spain stands out as our </a:t>
            </a:r>
            <a:r>
              <a:rPr lang="en-GB" b="1" dirty="0"/>
              <a:t>top-performing country</a:t>
            </a:r>
            <a:r>
              <a:rPr lang="en-GB" dirty="0"/>
              <a:t>, with a total spend of over </a:t>
            </a:r>
            <a:r>
              <a:rPr lang="en-GB" b="1" dirty="0"/>
              <a:t>$659,000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Interestingly, it also has the </a:t>
            </a:r>
            <a:r>
              <a:rPr lang="en-GB" b="1" dirty="0"/>
              <a:t>highest absolute spend on every product category</a:t>
            </a:r>
            <a:r>
              <a:rPr lang="en-GB" dirty="0"/>
              <a:t>, particularly </a:t>
            </a:r>
            <a:r>
              <a:rPr lang="en-GB" b="1" dirty="0"/>
              <a:t>non-vegetables, fish, and commodities</a:t>
            </a:r>
            <a:r>
              <a:rPr lang="en-GB" dirty="0"/>
              <a:t>.”</a:t>
            </a:r>
          </a:p>
          <a:p>
            <a:pPr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(Point at the top-left table.)</a:t>
            </a:r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💸 Insight 2: Spend per capita is also strong in emerging markets</a:t>
            </a:r>
          </a:p>
          <a:p>
            <a:pPr>
              <a:buNone/>
            </a:pPr>
            <a:r>
              <a:rPr lang="en-GB" dirty="0"/>
              <a:t>“When we look at average spend per customer, </a:t>
            </a:r>
            <a:r>
              <a:rPr lang="en-GB" b="1" dirty="0"/>
              <a:t>South Africa, Canada, and even the U.S.</a:t>
            </a:r>
            <a:r>
              <a:rPr lang="en-GB" dirty="0"/>
              <a:t> show competitive figures — all above $600 per capita.</a:t>
            </a:r>
            <a:br>
              <a:rPr lang="en-GB" dirty="0"/>
            </a:br>
            <a:r>
              <a:rPr lang="en-GB" dirty="0"/>
              <a:t>This suggests that while total spend is highest in Spain, other countries still have </a:t>
            </a:r>
            <a:r>
              <a:rPr lang="en-GB" b="1" dirty="0"/>
              <a:t>high-value individual customers</a:t>
            </a:r>
            <a:r>
              <a:rPr lang="en-GB" dirty="0"/>
              <a:t>.”</a:t>
            </a:r>
          </a:p>
          <a:p>
            <a:pPr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(Point at the "Average Spend Per Capita" table.)</a:t>
            </a:r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📲 Insight 3: Social media ads drive revenue — especially in Spain</a:t>
            </a:r>
          </a:p>
          <a:p>
            <a:pPr>
              <a:buNone/>
            </a:pPr>
            <a:r>
              <a:rPr lang="en-GB" dirty="0"/>
              <a:t>“The right-hand side of the dashboard visualizes </a:t>
            </a:r>
            <a:r>
              <a:rPr lang="en-GB" b="1" dirty="0"/>
              <a:t>social media-driven revenue</a:t>
            </a:r>
            <a:r>
              <a:rPr lang="en-GB" dirty="0"/>
              <a:t> — that is, customers who made a purchase after engaging with Instagram, Facebook, or Twitter.</a:t>
            </a:r>
            <a:br>
              <a:rPr lang="en-GB" dirty="0"/>
            </a:br>
            <a:r>
              <a:rPr lang="en-GB" b="1" dirty="0"/>
              <a:t>Spain again leads</a:t>
            </a:r>
            <a:r>
              <a:rPr lang="en-GB" dirty="0"/>
              <a:t>, with 36% of total spend coming from social conversions.</a:t>
            </a:r>
            <a:br>
              <a:rPr lang="en-GB" dirty="0"/>
            </a:br>
            <a:r>
              <a:rPr lang="en-GB" dirty="0"/>
              <a:t>Canada and South Africa are close behind at 31% each.”</a:t>
            </a:r>
          </a:p>
          <a:p>
            <a:pPr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(Point at the map and the “Top Countries by Social ad Revenue” table.)</a:t>
            </a:r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❌ Insight 4: Underperforming countries</a:t>
            </a:r>
          </a:p>
          <a:p>
            <a:pPr>
              <a:buNone/>
            </a:pPr>
            <a:r>
              <a:rPr lang="en-GB" dirty="0"/>
              <a:t>“At the other end, countries like </a:t>
            </a:r>
            <a:r>
              <a:rPr lang="en-GB" b="1" dirty="0"/>
              <a:t>Montenegro</a:t>
            </a:r>
            <a:r>
              <a:rPr lang="en-GB" dirty="0"/>
              <a:t> and </a:t>
            </a:r>
            <a:r>
              <a:rPr lang="en-GB" b="1" dirty="0"/>
              <a:t>the United States</a:t>
            </a:r>
            <a:r>
              <a:rPr lang="en-GB" dirty="0"/>
              <a:t> show </a:t>
            </a:r>
            <a:r>
              <a:rPr lang="en-GB" b="1" dirty="0"/>
              <a:t>low social media conversion</a:t>
            </a:r>
            <a:r>
              <a:rPr lang="en-GB" dirty="0"/>
              <a:t>, despite relatively high per-customer spending in the U.S.</a:t>
            </a:r>
            <a:br>
              <a:rPr lang="en-GB" dirty="0"/>
            </a:br>
            <a:r>
              <a:rPr lang="en-GB" dirty="0"/>
              <a:t>This may suggest that social campaigns are either </a:t>
            </a:r>
            <a:r>
              <a:rPr lang="en-GB" b="1" dirty="0"/>
              <a:t>not reaching the right audiences</a:t>
            </a:r>
            <a:r>
              <a:rPr lang="en-GB" dirty="0"/>
              <a:t> or </a:t>
            </a:r>
            <a:r>
              <a:rPr lang="en-GB" b="1" dirty="0"/>
              <a:t>not resonating</a:t>
            </a:r>
            <a:r>
              <a:rPr lang="en-GB" dirty="0"/>
              <a:t> in those regions.”</a:t>
            </a:r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🧩 Takeaway / Recommendation:</a:t>
            </a:r>
          </a:p>
          <a:p>
            <a:r>
              <a:rPr lang="en-GB" dirty="0"/>
              <a:t>“From this geographic view, we can see that </a:t>
            </a:r>
            <a:r>
              <a:rPr lang="en-GB" b="1" dirty="0"/>
              <a:t>Spain, South Africa, and Canada</a:t>
            </a:r>
            <a:r>
              <a:rPr lang="en-GB" dirty="0"/>
              <a:t> are the best bets for expanding digital ad campaigns — especially Instagram and Twitter.</a:t>
            </a:r>
            <a:br>
              <a:rPr lang="en-GB" dirty="0"/>
            </a:br>
            <a:r>
              <a:rPr lang="en-GB" dirty="0"/>
              <a:t>The U.S., on the other hand, might require </a:t>
            </a:r>
            <a:r>
              <a:rPr lang="en-GB" b="1" dirty="0"/>
              <a:t>a tailored marketing approach</a:t>
            </a:r>
            <a:r>
              <a:rPr lang="en-GB" dirty="0"/>
              <a:t> or better audience targeting to boost campaign effectiveness.”</a:t>
            </a:r>
          </a:p>
          <a:p>
            <a:pPr algn="l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E5C18-2AF9-5147-B164-F99DB410D94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0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**"To understand what drives customer spend, I built a multiple linear regression model using: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log(Income)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campaign response counts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and individual ad channels.</a:t>
            </a:r>
          </a:p>
          <a:p>
            <a:pPr algn="l"/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We transformed income using a natural logarithm to better model marginal effects."**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E5C18-2AF9-5147-B164-F99DB410D94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6959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🎤 Slide Title (Spoken):</a:t>
            </a:r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“Let’s now take a closer look at the econometric methodology I used to predict customer spend.”</a:t>
            </a:r>
            <a:endParaRPr lang="en-GB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🗣️ Presentation Script (Speaker Notes):</a:t>
            </a:r>
          </a:p>
          <a:p>
            <a:pPr>
              <a:buNone/>
            </a:pPr>
            <a:r>
              <a:rPr lang="en-GB" dirty="0"/>
              <a:t>“To quantify which factors influence customer spending, I used a </a:t>
            </a:r>
            <a:r>
              <a:rPr lang="en-GB" b="1" dirty="0"/>
              <a:t>multiple linear regression model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>The dependent variable is </a:t>
            </a:r>
            <a:r>
              <a:rPr lang="en-GB" b="1" dirty="0"/>
              <a:t>log-transformed total spend</a:t>
            </a:r>
            <a:r>
              <a:rPr lang="en-GB" dirty="0"/>
              <a:t>, which helps normalize the distribution and allows for interpretation in percentage terms.”</a:t>
            </a:r>
          </a:p>
          <a:p>
            <a:pPr>
              <a:buNone/>
            </a:pPr>
            <a:r>
              <a:rPr lang="en-GB" dirty="0"/>
              <a:t>“The model includes customer </a:t>
            </a:r>
            <a:r>
              <a:rPr lang="en-GB" b="1" dirty="0"/>
              <a:t>demographics</a:t>
            </a:r>
            <a:r>
              <a:rPr lang="en-GB" dirty="0"/>
              <a:t> — such as age, income, marital status, education, and country — along with exposure to different </a:t>
            </a:r>
            <a:r>
              <a:rPr lang="en-GB" b="1" dirty="0"/>
              <a:t>ad channels</a:t>
            </a:r>
            <a:r>
              <a:rPr lang="en-GB" dirty="0"/>
              <a:t> like Instagram, Twitter, Facebook, and bulk mail.”</a:t>
            </a:r>
          </a:p>
          <a:p>
            <a:pPr algn="l">
              <a:buNone/>
            </a:pPr>
            <a:r>
              <a:rPr lang="en-GB" b="0" i="0" u="none" strike="noStrike" dirty="0">
                <a:solidFill>
                  <a:srgbClr val="000000"/>
                </a:solidFill>
                <a:effectLst/>
              </a:rPr>
              <a:t>(Point to the bullet list on the left side as you speak.)</a:t>
            </a:r>
          </a:p>
          <a:p>
            <a:pPr algn="l">
              <a:buNone/>
            </a:pPr>
            <a:r>
              <a:rPr lang="en-GB" b="1" i="0" u="none" strike="noStrike" dirty="0">
                <a:solidFill>
                  <a:srgbClr val="000000"/>
                </a:solidFill>
                <a:effectLst/>
              </a:rPr>
              <a:t>💡 Key Findings (walk through the right-hand chart):</a:t>
            </a:r>
          </a:p>
          <a:p>
            <a:pPr>
              <a:buNone/>
            </a:pPr>
            <a:r>
              <a:rPr lang="en-GB" dirty="0"/>
              <a:t>“The regression results are visualized here. Each dot represents a predictor’s estimated effect on spending, and the lines show confidence intervals.”</a:t>
            </a:r>
          </a:p>
          <a:p>
            <a:pPr>
              <a:buNone/>
            </a:pPr>
            <a:r>
              <a:rPr lang="en-GB" dirty="0"/>
              <a:t>“We can see that </a:t>
            </a:r>
            <a:r>
              <a:rPr lang="en-GB" b="1" dirty="0"/>
              <a:t>log(income)</a:t>
            </a:r>
            <a:r>
              <a:rPr lang="en-GB" dirty="0"/>
              <a:t> is the strongest predictor — as expected — meaning higher income directly translates to higher spend.</a:t>
            </a:r>
            <a:br>
              <a:rPr lang="en-GB" dirty="0"/>
            </a:br>
            <a:r>
              <a:rPr lang="en-GB" b="1" dirty="0"/>
              <a:t>Instagram ads</a:t>
            </a:r>
            <a:r>
              <a:rPr lang="en-GB" dirty="0"/>
              <a:t> also show a significant positive effect, reinforcing our earlier exploratory analysis.</a:t>
            </a:r>
            <a:br>
              <a:rPr lang="en-GB" dirty="0"/>
            </a:br>
            <a:r>
              <a:rPr lang="en-GB" b="1" dirty="0"/>
              <a:t>Twitter and Facebook</a:t>
            </a:r>
            <a:r>
              <a:rPr lang="en-GB" dirty="0"/>
              <a:t> ads are also effective, though to a lesser extent.”</a:t>
            </a:r>
          </a:p>
          <a:p>
            <a:pPr>
              <a:buNone/>
            </a:pPr>
            <a:r>
              <a:rPr lang="en-GB" dirty="0"/>
              <a:t>“Interestingly, </a:t>
            </a:r>
            <a:r>
              <a:rPr lang="en-GB" b="1" dirty="0"/>
              <a:t>basic education</a:t>
            </a:r>
            <a:r>
              <a:rPr lang="en-GB" dirty="0"/>
              <a:t> and </a:t>
            </a:r>
            <a:r>
              <a:rPr lang="en-GB" b="1" dirty="0"/>
              <a:t>being in the United States</a:t>
            </a:r>
            <a:r>
              <a:rPr lang="en-GB" dirty="0"/>
              <a:t> have a small but statistically significant </a:t>
            </a:r>
            <a:r>
              <a:rPr lang="en-GB" b="1" dirty="0"/>
              <a:t>negative impact</a:t>
            </a:r>
            <a:r>
              <a:rPr lang="en-GB" dirty="0"/>
              <a:t> on spend.”</a:t>
            </a:r>
          </a:p>
          <a:p>
            <a:r>
              <a:rPr lang="en-GB" dirty="0"/>
              <a:t>“The model performs well overall, with an </a:t>
            </a:r>
            <a:r>
              <a:rPr lang="en-GB" b="1" dirty="0"/>
              <a:t>Adjusted R-squared of 58.2%</a:t>
            </a:r>
            <a:r>
              <a:rPr lang="en-GB" dirty="0"/>
              <a:t>, meaning it explains over half the variation in customer spending.”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E5C18-2AF9-5147-B164-F99DB410D9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5778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GB" dirty="0"/>
              <a:t>Before concluding, it’s important to acknowledge the limitations of this analysis and model.</a:t>
            </a:r>
            <a:br>
              <a:rPr lang="en-GB" dirty="0"/>
            </a:br>
            <a:r>
              <a:rPr lang="en-GB" dirty="0"/>
              <a:t>First, while the model includes strong predictors like income and ad exposure, it doesn’t account for </a:t>
            </a:r>
            <a:r>
              <a:rPr lang="en-GB" b="1" dirty="0" err="1"/>
              <a:t>behavioral</a:t>
            </a:r>
            <a:r>
              <a:rPr lang="en-GB" b="1" dirty="0"/>
              <a:t> data</a:t>
            </a:r>
            <a:r>
              <a:rPr lang="en-GB" dirty="0"/>
              <a:t> like product preferences, past campaigns, or loyalty — which could further improve accuracy.”</a:t>
            </a:r>
          </a:p>
          <a:p>
            <a:pPr>
              <a:buNone/>
            </a:pPr>
            <a:r>
              <a:rPr lang="en-GB" dirty="0"/>
              <a:t>“Second, the data is a </a:t>
            </a:r>
            <a:r>
              <a:rPr lang="en-GB" b="1" dirty="0"/>
              <a:t>snapshot in time</a:t>
            </a:r>
            <a:r>
              <a:rPr lang="en-GB" dirty="0"/>
              <a:t>, so we’re not capturing any seasonality or changes in </a:t>
            </a:r>
            <a:r>
              <a:rPr lang="en-GB" dirty="0" err="1"/>
              <a:t>behavior</a:t>
            </a:r>
            <a:r>
              <a:rPr lang="en-GB" dirty="0"/>
              <a:t> over time. For a deeper understanding, a </a:t>
            </a:r>
            <a:r>
              <a:rPr lang="en-GB" b="1" dirty="0"/>
              <a:t>time-series</a:t>
            </a:r>
            <a:r>
              <a:rPr lang="en-GB" dirty="0"/>
              <a:t> or </a:t>
            </a:r>
            <a:r>
              <a:rPr lang="en-GB" b="1" dirty="0"/>
              <a:t>panel data</a:t>
            </a:r>
            <a:r>
              <a:rPr lang="en-GB" dirty="0"/>
              <a:t> approach could be considered.”</a:t>
            </a:r>
          </a:p>
          <a:p>
            <a:pPr>
              <a:buNone/>
            </a:pPr>
            <a:r>
              <a:rPr lang="en-GB" dirty="0"/>
              <a:t>“Third, linear regression assumes a </a:t>
            </a:r>
            <a:r>
              <a:rPr lang="en-GB" b="1" dirty="0"/>
              <a:t>linear relationship and independence</a:t>
            </a:r>
            <a:r>
              <a:rPr lang="en-GB" dirty="0"/>
              <a:t> between predictors. While our model performs well, some relationships may be </a:t>
            </a:r>
            <a:r>
              <a:rPr lang="en-GB" b="1" dirty="0"/>
              <a:t>nonlinear or interactive</a:t>
            </a:r>
            <a:r>
              <a:rPr lang="en-GB" dirty="0"/>
              <a:t>, especially with ad channel effects.”</a:t>
            </a:r>
          </a:p>
          <a:p>
            <a:pPr>
              <a:buNone/>
            </a:pPr>
            <a:r>
              <a:rPr lang="en-GB" dirty="0"/>
              <a:t>“Finally, the model focuses on </a:t>
            </a:r>
            <a:r>
              <a:rPr lang="en-GB" b="1" dirty="0"/>
              <a:t>customer spend</a:t>
            </a:r>
            <a:r>
              <a:rPr lang="en-GB" dirty="0"/>
              <a:t>, not necessarily </a:t>
            </a:r>
            <a:r>
              <a:rPr lang="en-GB" b="1" dirty="0"/>
              <a:t>profitability</a:t>
            </a:r>
            <a:r>
              <a:rPr lang="en-GB" dirty="0"/>
              <a:t> — which may differ depending on product margins or cost to serve.”</a:t>
            </a:r>
          </a:p>
          <a:p>
            <a:r>
              <a:rPr lang="en-GB" dirty="0"/>
              <a:t>“These limitations don’t undermine the insights, but they do suggest that future work could enhance the model’s predictive power and real-world business impact.”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8E5C18-2AF9-5147-B164-F99DB410D94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30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49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8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311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34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164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10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499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398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84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050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4/5/25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46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4/5/25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753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vgsilh.com/image/1044294.html" TargetMode="External"/><Relationship Id="rId4" Type="http://schemas.openxmlformats.org/officeDocument/2006/relationships/image" Target="../media/image17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ikist.com/free-photo-sxnv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ikist.com/free-photo-sxnv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5_39B4337F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www.pikist.com/free-photo-sxnv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74" name="Rectangle 1073">
            <a:extLst>
              <a:ext uri="{FF2B5EF4-FFF2-40B4-BE49-F238E27FC236}">
                <a16:creationId xmlns:a16="http://schemas.microsoft.com/office/drawing/2014/main" id="{D2E2F6D9-F9F0-47A2-A074-0A6B79B647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6" name="Rectangle 1075">
            <a:extLst>
              <a:ext uri="{FF2B5EF4-FFF2-40B4-BE49-F238E27FC236}">
                <a16:creationId xmlns:a16="http://schemas.microsoft.com/office/drawing/2014/main" id="{265DF4B1-F551-4918-A8AC-57E79CC4F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30505A-F0CD-D4FA-0498-505A6DA2A4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71758"/>
            <a:ext cx="3534686" cy="387114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>
                <a:solidFill>
                  <a:schemeClr val="bg1"/>
                </a:solidFill>
              </a:rPr>
              <a:t>2Market: Exploratory Data Analysis and Predictive Modeling of Customer Spending  </a:t>
            </a:r>
            <a:br>
              <a:rPr lang="en-US" sz="3400">
                <a:solidFill>
                  <a:schemeClr val="bg1"/>
                </a:solidFill>
              </a:rPr>
            </a:br>
            <a:endParaRPr lang="en-US" sz="340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86E040E-E92C-C597-89EB-BCDDAC4F4706}"/>
              </a:ext>
            </a:extLst>
          </p:cNvPr>
          <p:cNvSpPr txBox="1"/>
          <p:nvPr/>
        </p:nvSpPr>
        <p:spPr>
          <a:xfrm>
            <a:off x="326572" y="4785543"/>
            <a:ext cx="3864578" cy="10056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110000"/>
              </a:lnSpc>
              <a:spcBef>
                <a:spcPts val="1000"/>
              </a:spcBef>
            </a:pPr>
            <a:r>
              <a:rPr lang="en-US" sz="2000" dirty="0">
                <a:solidFill>
                  <a:schemeClr val="bg1"/>
                </a:solidFill>
              </a:rPr>
              <a:t>Data Analyst: Monica Urquiza Ribeiro Baracho</a:t>
            </a:r>
          </a:p>
        </p:txBody>
      </p:sp>
      <p:cxnSp>
        <p:nvCxnSpPr>
          <p:cNvPr id="1078" name="Straight Connector 1077">
            <a:extLst>
              <a:ext uri="{FF2B5EF4-FFF2-40B4-BE49-F238E27FC236}">
                <a16:creationId xmlns:a16="http://schemas.microsoft.com/office/drawing/2014/main" id="{20EEADAF-D8D3-450B-A46D-DE8E54173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Woman buying vegetables at supermarket">
            <a:extLst>
              <a:ext uri="{FF2B5EF4-FFF2-40B4-BE49-F238E27FC236}">
                <a16:creationId xmlns:a16="http://schemas.microsoft.com/office/drawing/2014/main" id="{2F71B0C8-1DDA-11F5-504A-6F1C6901051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896" r="42318" b="-2"/>
          <a:stretch/>
        </p:blipFill>
        <p:spPr>
          <a:xfrm>
            <a:off x="4876800" y="-1"/>
            <a:ext cx="3676649" cy="6858001"/>
          </a:xfrm>
          <a:prstGeom prst="rect">
            <a:avLst/>
          </a:prstGeom>
        </p:spPr>
      </p:pic>
      <p:pic>
        <p:nvPicPr>
          <p:cNvPr id="8" name="Picture 7" descr="Shopping cart">
            <a:extLst>
              <a:ext uri="{FF2B5EF4-FFF2-40B4-BE49-F238E27FC236}">
                <a16:creationId xmlns:a16="http://schemas.microsoft.com/office/drawing/2014/main" id="{F6231FFD-7942-A22E-7436-F938E145635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200" r="27050"/>
          <a:stretch/>
        </p:blipFill>
        <p:spPr>
          <a:xfrm>
            <a:off x="8553450" y="-1"/>
            <a:ext cx="3638549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00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CB4D29F-52A2-C975-8914-73B1BCF12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>
            <a:normAutofit/>
          </a:bodyPr>
          <a:lstStyle/>
          <a:p>
            <a:r>
              <a:rPr lang="en-GB" b="1" i="0" u="none" strike="noStrike" dirty="0">
                <a:effectLst/>
                <a:latin typeface="PT Sans" panose="020B0503020203020204" pitchFamily="34" charset="77"/>
              </a:rPr>
              <a:t>Key Findings</a:t>
            </a:r>
            <a:endParaRPr lang="pt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73F1FF-7E9C-C55E-1B75-4CA6238F3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1802298"/>
            <a:ext cx="6766748" cy="4132781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🎯 </a:t>
            </a:r>
            <a:r>
              <a:rPr lang="en-GB" sz="1100" b="1" i="0" u="none" strike="noStrike" dirty="0">
                <a:solidFill>
                  <a:srgbClr val="000000"/>
                </a:solidFill>
                <a:effectLst/>
              </a:rPr>
              <a:t>Target Segments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: Focus on </a:t>
            </a:r>
            <a:r>
              <a:rPr lang="en-GB" sz="1100" b="1" i="0" u="none" strike="noStrike" dirty="0">
                <a:solidFill>
                  <a:srgbClr val="000000"/>
                </a:solidFill>
                <a:effectLst/>
              </a:rPr>
              <a:t>older, single/divorced, high-income customers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 with Master’s degrees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📱 </a:t>
            </a:r>
            <a:r>
              <a:rPr lang="en-GB" sz="1100" b="1" i="0" u="none" strike="noStrike" dirty="0">
                <a:solidFill>
                  <a:srgbClr val="000000"/>
                </a:solidFill>
                <a:effectLst/>
              </a:rPr>
              <a:t>Ad Strategy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: Prioritize </a:t>
            </a:r>
            <a:r>
              <a:rPr lang="en-GB" sz="1100" b="1" i="0" u="none" strike="noStrike" dirty="0">
                <a:solidFill>
                  <a:srgbClr val="000000"/>
                </a:solidFill>
                <a:effectLst/>
              </a:rPr>
              <a:t>Instagram and Twitter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; reduce spend on brochures and bulk mail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🌍 </a:t>
            </a:r>
            <a:r>
              <a:rPr lang="en-GB" sz="1100" b="1" i="0" u="none" strike="noStrike" dirty="0">
                <a:solidFill>
                  <a:srgbClr val="000000"/>
                </a:solidFill>
                <a:effectLst/>
              </a:rPr>
              <a:t>Geographic Focus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: Invest in campaigns in </a:t>
            </a:r>
            <a:r>
              <a:rPr lang="en-GB" sz="1100" b="1" i="0" u="none" strike="noStrike" dirty="0">
                <a:solidFill>
                  <a:srgbClr val="000000"/>
                </a:solidFill>
                <a:effectLst/>
              </a:rPr>
              <a:t>Spain, South Africa, and Canada</a:t>
            </a:r>
            <a:endParaRPr lang="en-GB" sz="1100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🏬 </a:t>
            </a:r>
            <a:r>
              <a:rPr lang="en-GB" sz="1100" b="1" i="0" u="none" strike="noStrike" dirty="0">
                <a:solidFill>
                  <a:srgbClr val="000000"/>
                </a:solidFill>
                <a:effectLst/>
              </a:rPr>
              <a:t>Channel Optimization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: Enhance </a:t>
            </a:r>
            <a:r>
              <a:rPr lang="en-GB" sz="1100" b="1" i="0" u="none" strike="noStrike" dirty="0">
                <a:solidFill>
                  <a:srgbClr val="000000"/>
                </a:solidFill>
                <a:effectLst/>
              </a:rPr>
              <a:t>in-store experience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 but use </a:t>
            </a:r>
            <a:r>
              <a:rPr lang="en-GB" sz="1100" b="1" i="0" u="none" strike="noStrike" dirty="0">
                <a:solidFill>
                  <a:srgbClr val="000000"/>
                </a:solidFill>
                <a:effectLst/>
              </a:rPr>
              <a:t>retargeting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 for web buyers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📊 </a:t>
            </a:r>
            <a:r>
              <a:rPr lang="en-GB" sz="1100" b="1" i="0" u="none" strike="noStrike" dirty="0">
                <a:solidFill>
                  <a:srgbClr val="000000"/>
                </a:solidFill>
                <a:effectLst/>
              </a:rPr>
              <a:t>Data Improvements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: Capture </a:t>
            </a:r>
            <a:r>
              <a:rPr lang="en-GB" sz="1100" b="0" i="0" u="none" strike="noStrike" dirty="0" err="1">
                <a:solidFill>
                  <a:srgbClr val="000000"/>
                </a:solidFill>
                <a:effectLst/>
              </a:rPr>
              <a:t>behavioral</a:t>
            </a:r>
            <a:r>
              <a:rPr lang="en-GB" sz="1100" b="0" i="0" u="none" strike="noStrike" dirty="0">
                <a:solidFill>
                  <a:srgbClr val="000000"/>
                </a:solidFill>
                <a:effectLst/>
              </a:rPr>
              <a:t> and product-level data for even richer analysis</a:t>
            </a:r>
          </a:p>
          <a:p>
            <a:pPr marL="0" indent="0" algn="l">
              <a:buNone/>
            </a:pPr>
            <a:endParaRPr lang="en-GB" sz="1200" b="0" i="0" u="none" strike="noStrike" dirty="0">
              <a:solidFill>
                <a:srgbClr val="000000"/>
              </a:solidFill>
              <a:effectLst/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Graphic 5">
            <a:extLst>
              <a:ext uri="{FF2B5EF4-FFF2-40B4-BE49-F238E27FC236}">
                <a16:creationId xmlns:a16="http://schemas.microsoft.com/office/drawing/2014/main" id="{9F9E50DE-A026-5BB2-9A28-F03684590A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664036" y="155923"/>
            <a:ext cx="6328064" cy="6174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528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BF1662-D9CD-B2FF-0E06-3FA4AE30AC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251" b="92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EE3DCCC-3D22-77B7-3882-7E18D8FE2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871759"/>
            <a:ext cx="5067300" cy="34970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Thank you! 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9713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3A07B90-9621-22DF-DBAB-A6B39052C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en-US" dirty="0"/>
              <a:t>Project OBJECCTIVE &amp; Overview</a:t>
            </a:r>
            <a:endParaRPr lang="pt-US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Espaço Reservado para Conteúdo 2">
            <a:extLst>
              <a:ext uri="{FF2B5EF4-FFF2-40B4-BE49-F238E27FC236}">
                <a16:creationId xmlns:a16="http://schemas.microsoft.com/office/drawing/2014/main" id="{3A78A12B-A45A-FBEF-7B7E-4B26F0553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buNone/>
            </a:pPr>
            <a:r>
              <a:rPr lang="en-GB" sz="1100" b="1" i="0" u="none" strike="noStrike" dirty="0">
                <a:effectLst/>
              </a:rPr>
              <a:t>Overview &amp; Business Questions</a:t>
            </a:r>
            <a:endParaRPr lang="en-GB" sz="1100" b="0" i="0" u="none" strike="noStrike" dirty="0">
              <a:effectLst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100" b="0" i="0" u="none" strike="noStrike" dirty="0">
                <a:effectLst/>
              </a:rPr>
              <a:t>Goal: Support 2Market's upcoming campaign strategy</a:t>
            </a:r>
          </a:p>
          <a:p>
            <a:pPr>
              <a:lnSpc>
                <a:spcPct val="110000"/>
              </a:lnSpc>
              <a:buNone/>
            </a:pPr>
            <a:r>
              <a:rPr lang="en-GB" sz="1100" b="1" i="0" u="none" strike="noStrike" dirty="0">
                <a:effectLst/>
              </a:rPr>
              <a:t>Data Used:</a:t>
            </a:r>
            <a:endParaRPr lang="en-GB" sz="1100" b="0" i="0" u="none" strike="noStrike" dirty="0">
              <a:effectLst/>
            </a:endParaRP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100" b="1" i="0" u="none" strike="noStrike" dirty="0">
                <a:effectLst/>
              </a:rPr>
              <a:t>Customer Demographics:</a:t>
            </a:r>
            <a:r>
              <a:rPr lang="en-GB" sz="1100" b="0" i="0" u="none" strike="noStrike" dirty="0">
                <a:effectLst/>
              </a:rPr>
              <a:t> Age, income, education, marital status (</a:t>
            </a:r>
            <a:r>
              <a:rPr lang="en-GB" sz="1100" b="0" i="0" u="none" strike="noStrike" dirty="0" err="1">
                <a:effectLst/>
              </a:rPr>
              <a:t>market_data.cvs</a:t>
            </a:r>
            <a:r>
              <a:rPr lang="en-GB" sz="1100" b="0" i="0" u="none" strike="noStrike" dirty="0">
                <a:effectLst/>
              </a:rPr>
              <a:t>)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100" b="1" i="0" u="none" strike="noStrike" dirty="0">
                <a:effectLst/>
              </a:rPr>
              <a:t>Advertising Conversion Data:</a:t>
            </a:r>
            <a:r>
              <a:rPr lang="en-GB" sz="1100" b="0" i="0" u="none" strike="noStrike" dirty="0">
                <a:effectLst/>
              </a:rPr>
              <a:t> Instagram, Twitter, Facebook, Bulk mail (</a:t>
            </a:r>
            <a:r>
              <a:rPr lang="en-GB" sz="1100" b="0" i="0" u="none" strike="noStrike" dirty="0" err="1">
                <a:effectLst/>
              </a:rPr>
              <a:t>ad_data.cvs</a:t>
            </a:r>
            <a:r>
              <a:rPr lang="en-GB" sz="1100" b="0" i="0" u="none" strike="noStrike" dirty="0">
                <a:effectLst/>
              </a:rPr>
              <a:t>)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GB" sz="1100" b="0" i="0" u="none" strike="noStrike" dirty="0">
                <a:effectLst/>
              </a:rPr>
              <a:t>Tools used: Excel, SQL (PostgreSQL), Tableau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100" b="0" i="0" u="none" strike="noStrike" dirty="0">
                <a:effectLst/>
              </a:rPr>
              <a:t>Data: Customer demographics &amp; ad conversions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100" b="0" i="0" u="none" strike="noStrike" dirty="0">
                <a:effectLst/>
              </a:rPr>
              <a:t>Key questions: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100" b="0" i="0" u="none" strike="noStrike" dirty="0">
                <a:effectLst/>
              </a:rPr>
              <a:t>Who are our customers?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100" b="0" i="0" u="none" strike="noStrike" dirty="0">
                <a:effectLst/>
              </a:rPr>
              <a:t>Which ad channels perform best?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GB" sz="1100" b="0" i="0" u="none" strike="noStrike" dirty="0">
                <a:effectLst/>
              </a:rPr>
              <a:t>What do high-income customers prefer?</a:t>
            </a:r>
          </a:p>
          <a:p>
            <a:pPr marL="0" indent="0">
              <a:lnSpc>
                <a:spcPct val="110000"/>
              </a:lnSpc>
              <a:buNone/>
            </a:pPr>
            <a:endParaRPr lang="pt-BR" sz="1100" dirty="0"/>
          </a:p>
          <a:p>
            <a:pPr>
              <a:lnSpc>
                <a:spcPct val="110000"/>
              </a:lnSpc>
            </a:pPr>
            <a:endParaRPr lang="pt-US" sz="1100"/>
          </a:p>
        </p:txBody>
      </p:sp>
      <p:pic>
        <p:nvPicPr>
          <p:cNvPr id="23" name="Picture 4">
            <a:extLst>
              <a:ext uri="{FF2B5EF4-FFF2-40B4-BE49-F238E27FC236}">
                <a16:creationId xmlns:a16="http://schemas.microsoft.com/office/drawing/2014/main" id="{164F48B2-36C1-F5B4-4AEE-6C598AA617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25806" r="25805" b="-1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872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1467500" y="1975996"/>
            <a:ext cx="2468880" cy="1645920"/>
          </a:xfrm>
          <a:prstGeom prst="roundRect">
            <a:avLst/>
          </a:prstGeom>
          <a:solidFill>
            <a:srgbClr val="F0F0F0"/>
          </a:solidFill>
          <a:ln>
            <a:solidFill>
              <a:srgbClr val="64646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/>
            </a:pPr>
            <a:r>
              <a:rPr lang="en-GB" dirty="0">
                <a:solidFill>
                  <a:schemeClr val="tx1"/>
                </a:solidFill>
              </a:rPr>
              <a:t>Customer-Level Aggregation</a:t>
            </a:r>
          </a:p>
          <a:p>
            <a:pPr marL="285750" indent="-285750" algn="ctr">
              <a:buFont typeface="Arial" panose="020B0604020202020204" pitchFamily="34" charset="0"/>
              <a:buChar char="•"/>
              <a:defRPr sz="1400" b="1"/>
            </a:pPr>
            <a:r>
              <a:rPr lang="en-GB" dirty="0">
                <a:solidFill>
                  <a:schemeClr val="tx1"/>
                </a:solidFill>
              </a:rPr>
              <a:t>Each row: unique customer ID</a:t>
            </a:r>
          </a:p>
          <a:p>
            <a:pPr marL="285750" indent="-285750" algn="ctr">
              <a:buFont typeface="Arial" panose="020B0604020202020204" pitchFamily="34" charset="0"/>
              <a:buChar char="•"/>
              <a:defRPr sz="1400" b="1"/>
            </a:pPr>
            <a:r>
              <a:rPr lang="en-GB" dirty="0">
                <a:solidFill>
                  <a:schemeClr val="tx1"/>
                </a:solidFill>
              </a:rPr>
              <a:t>Includes demographics, spending per product category, and ad </a:t>
            </a:r>
            <a:r>
              <a:rPr lang="en-GB" dirty="0" err="1">
                <a:solidFill>
                  <a:schemeClr val="tx1"/>
                </a:solidFill>
              </a:rPr>
              <a:t>covertions</a:t>
            </a:r>
            <a:r>
              <a:rPr lang="en-GB" dirty="0">
                <a:solidFill>
                  <a:schemeClr val="tx1"/>
                </a:solidFill>
              </a:rPr>
              <a:t> </a:t>
            </a:r>
          </a:p>
          <a:p>
            <a:pPr algn="ctr">
              <a:defRPr sz="1400" b="1"/>
            </a:pP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4861560" y="1952357"/>
            <a:ext cx="2468880" cy="1645920"/>
          </a:xfrm>
          <a:prstGeom prst="roundRect">
            <a:avLst/>
          </a:prstGeom>
          <a:solidFill>
            <a:srgbClr val="F0F0F0"/>
          </a:solidFill>
          <a:ln>
            <a:solidFill>
              <a:srgbClr val="64646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/>
            </a:pPr>
            <a:r>
              <a:rPr lang="en-GB" dirty="0">
                <a:solidFill>
                  <a:schemeClr val="tx2"/>
                </a:solidFill>
              </a:rPr>
              <a:t>Product Spend Categories</a:t>
            </a:r>
          </a:p>
          <a:p>
            <a:pPr>
              <a:defRPr sz="1100"/>
            </a:pPr>
            <a:r>
              <a:rPr lang="en-GB" dirty="0" err="1">
                <a:solidFill>
                  <a:schemeClr val="tx2"/>
                </a:solidFill>
              </a:rPr>
              <a:t>Saggregated</a:t>
            </a:r>
            <a:r>
              <a:rPr lang="en-GB" dirty="0">
                <a:solidFill>
                  <a:schemeClr val="tx2"/>
                </a:solidFill>
              </a:rPr>
              <a:t> by: Liquor, Meat, Vegetables, Chocolates, </a:t>
            </a:r>
            <a:r>
              <a:rPr lang="en-GB" dirty="0" err="1">
                <a:solidFill>
                  <a:schemeClr val="tx2"/>
                </a:solidFill>
              </a:rPr>
              <a:t>Commodites</a:t>
            </a:r>
            <a:r>
              <a:rPr lang="en-GB" dirty="0">
                <a:solidFill>
                  <a:schemeClr val="tx2"/>
                </a:solidFill>
              </a:rPr>
              <a:t> and Fish</a:t>
            </a:r>
          </a:p>
          <a:p>
            <a:pPr>
              <a:defRPr sz="1100"/>
            </a:pPr>
            <a:r>
              <a:rPr lang="en-GB" dirty="0">
                <a:solidFill>
                  <a:schemeClr val="tx2"/>
                </a:solidFill>
              </a:rPr>
              <a:t>.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051180" y="1975996"/>
            <a:ext cx="2468880" cy="1645920"/>
          </a:xfrm>
          <a:prstGeom prst="roundRect">
            <a:avLst/>
          </a:prstGeom>
          <a:solidFill>
            <a:srgbClr val="F0F0F0"/>
          </a:solidFill>
          <a:ln>
            <a:solidFill>
              <a:srgbClr val="64646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/>
            </a:pPr>
            <a:r>
              <a:rPr lang="en-GB" dirty="0">
                <a:solidFill>
                  <a:schemeClr val="tx2"/>
                </a:solidFill>
              </a:rPr>
              <a:t>Advertising Channel Data</a:t>
            </a:r>
          </a:p>
          <a:p>
            <a:pPr>
              <a:defRPr sz="1100"/>
            </a:pPr>
            <a:r>
              <a:rPr lang="en-GB" dirty="0">
                <a:solidFill>
                  <a:schemeClr val="tx2"/>
                </a:solidFill>
              </a:rPr>
              <a:t>Data on ad conversions from Instagram, Facebook, Twitter, </a:t>
            </a:r>
            <a:r>
              <a:rPr lang="en-GB" dirty="0" err="1">
                <a:solidFill>
                  <a:schemeClr val="tx2"/>
                </a:solidFill>
              </a:rPr>
              <a:t>Bulkmail</a:t>
            </a:r>
            <a:r>
              <a:rPr lang="en-GB" dirty="0">
                <a:solidFill>
                  <a:schemeClr val="tx2"/>
                </a:solidFill>
              </a:rPr>
              <a:t>, and Brochure. Binary flags show conversion;.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467500" y="3929690"/>
            <a:ext cx="2468880" cy="1645920"/>
          </a:xfrm>
          <a:prstGeom prst="roundRect">
            <a:avLst/>
          </a:prstGeom>
          <a:solidFill>
            <a:srgbClr val="F0F0F0"/>
          </a:solidFill>
          <a:ln>
            <a:solidFill>
              <a:srgbClr val="64646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/>
            </a:pPr>
            <a:r>
              <a:rPr lang="en-GB" dirty="0">
                <a:solidFill>
                  <a:schemeClr val="tx2"/>
                </a:solidFill>
              </a:rPr>
              <a:t>Demographic Dimensions</a:t>
            </a:r>
          </a:p>
          <a:p>
            <a:pPr>
              <a:defRPr sz="1100"/>
            </a:pPr>
            <a:r>
              <a:rPr lang="en-GB" dirty="0">
                <a:solidFill>
                  <a:schemeClr val="tx2"/>
                </a:solidFill>
              </a:rPr>
              <a:t>Includes Age, Marital Status, Education, and Income. These were used to segment and analyse spending behaviour.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861560" y="3929690"/>
            <a:ext cx="2468880" cy="1645920"/>
          </a:xfrm>
          <a:prstGeom prst="roundRect">
            <a:avLst/>
          </a:prstGeom>
          <a:solidFill>
            <a:srgbClr val="F0F0F0"/>
          </a:solidFill>
          <a:ln>
            <a:solidFill>
              <a:srgbClr val="64646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/>
            </a:pPr>
            <a:r>
              <a:rPr lang="en-GB" dirty="0">
                <a:solidFill>
                  <a:schemeClr val="tx2"/>
                </a:solidFill>
              </a:rPr>
              <a:t>High-Income Focus Group</a:t>
            </a:r>
          </a:p>
          <a:p>
            <a:pPr>
              <a:defRPr sz="1100"/>
            </a:pPr>
            <a:r>
              <a:rPr lang="en-GB" dirty="0">
                <a:solidFill>
                  <a:schemeClr val="tx2"/>
                </a:solidFill>
              </a:rPr>
              <a:t>Segment of customers earning $90K–$100K analysed for targeted insights. Spend patterns and ad responsiveness assessed.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8184995" y="3929690"/>
            <a:ext cx="2468880" cy="1645920"/>
          </a:xfrm>
          <a:prstGeom prst="roundRect">
            <a:avLst/>
          </a:prstGeom>
          <a:solidFill>
            <a:srgbClr val="F0F0F0"/>
          </a:solidFill>
          <a:ln>
            <a:solidFill>
              <a:srgbClr val="64646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400" b="1"/>
            </a:pPr>
            <a:r>
              <a:rPr lang="en-GB" dirty="0">
                <a:solidFill>
                  <a:schemeClr val="tx2"/>
                </a:solidFill>
              </a:rPr>
              <a:t>Predictive </a:t>
            </a:r>
            <a:r>
              <a:rPr lang="en-GB" dirty="0" err="1">
                <a:solidFill>
                  <a:schemeClr val="tx2"/>
                </a:solidFill>
              </a:rPr>
              <a:t>Modeling</a:t>
            </a:r>
            <a:r>
              <a:rPr lang="en-GB" dirty="0">
                <a:solidFill>
                  <a:schemeClr val="tx2"/>
                </a:solidFill>
              </a:rPr>
              <a:t> Output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1242D9-2BF7-B11A-38B4-1E917A56A811}"/>
              </a:ext>
            </a:extLst>
          </p:cNvPr>
          <p:cNvSpPr txBox="1"/>
          <p:nvPr/>
        </p:nvSpPr>
        <p:spPr>
          <a:xfrm>
            <a:off x="1282769" y="913058"/>
            <a:ext cx="67684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sz="4000" b="0" i="0" u="none" strike="noStrike" kern="1200" cap="all" spc="3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PT Sans" panose="020B0503020203020204" pitchFamily="34" charset="77"/>
                <a:ea typeface="+mj-ea"/>
                <a:cs typeface="+mj-cs"/>
              </a:rPr>
              <a:t>Data Aggregation 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6F03062-2D41-AF3B-4F82-1D04D0EB8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989" y="899025"/>
            <a:ext cx="3614057" cy="838327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 dirty="0"/>
              <a:t>Exploratory Findings: who are our customers?  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 descr="A screenshot of a graph&#10;&#10;AI-generated content may be incorrect.">
            <a:extLst>
              <a:ext uri="{FF2B5EF4-FFF2-40B4-BE49-F238E27FC236}">
                <a16:creationId xmlns:a16="http://schemas.microsoft.com/office/drawing/2014/main" id="{667A6843-9890-F3E1-E4F0-45C8EA47F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632" y="723900"/>
            <a:ext cx="7400379" cy="5820587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4C130F3E-CA2C-5E8C-E588-F6EB6A08E64B}"/>
              </a:ext>
            </a:extLst>
          </p:cNvPr>
          <p:cNvSpPr txBox="1"/>
          <p:nvPr/>
        </p:nvSpPr>
        <p:spPr>
          <a:xfrm>
            <a:off x="506896" y="3260038"/>
            <a:ext cx="3806687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1400" b="1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Average customer age: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 ~55 years, with married customers (~54 years old) as the largest segment.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1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Education strongly influences spend: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 Master's and PhD degree holders spend significantly more, especially on liquor and non-vegetables.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1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Positive correlation: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 Age and income are positively correlated; older and higher-educated customers spend more.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400" b="1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Top products:</a:t>
            </a:r>
            <a:r>
              <a:rPr lang="en-GB" sz="14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 Liquor and non-vegetable products are the preferred categories for married and higher-educated customers.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696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467983E-D581-16D7-6C95-8A2E0266E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799763" cy="14732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600"/>
              <a:t>Dashboard 2: </a:t>
            </a:r>
            <a:br>
              <a:rPr lang="en-US" sz="3600"/>
            </a:br>
            <a:endParaRPr lang="en-US" sz="360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C3C24B40-9F46-4AD9-4883-3359E56FC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304" y="2579622"/>
            <a:ext cx="4094548" cy="3575305"/>
          </a:xfrm>
        </p:spPr>
        <p:txBody>
          <a:bodyPr>
            <a:normAutofit fontScale="70000" lnSpcReduction="20000"/>
          </a:bodyPr>
          <a:lstStyle/>
          <a:p>
            <a:r>
              <a:rPr lang="en-GB" b="1" dirty="0"/>
              <a:t>Demographics:</a:t>
            </a:r>
            <a:r>
              <a:rPr lang="en-GB" dirty="0"/>
              <a:t> Average age is </a:t>
            </a:r>
            <a:r>
              <a:rPr lang="en-GB" b="1" dirty="0"/>
              <a:t>53</a:t>
            </a:r>
            <a:r>
              <a:rPr lang="en-GB" dirty="0"/>
              <a:t>. Mostly </a:t>
            </a:r>
            <a:r>
              <a:rPr lang="en-GB" b="1" dirty="0"/>
              <a:t>single or divorced</a:t>
            </a:r>
            <a:r>
              <a:rPr lang="en-GB" dirty="0"/>
              <a:t>.</a:t>
            </a:r>
          </a:p>
          <a:p>
            <a:r>
              <a:rPr lang="en-GB" b="1" dirty="0"/>
              <a:t>Education Influence:</a:t>
            </a:r>
            <a:r>
              <a:rPr lang="en-GB" dirty="0"/>
              <a:t> Customers holding </a:t>
            </a:r>
            <a:r>
              <a:rPr lang="en-GB" b="1" dirty="0"/>
              <a:t>Master's degrees</a:t>
            </a:r>
            <a:r>
              <a:rPr lang="en-GB" dirty="0"/>
              <a:t> spend significantly more.</a:t>
            </a:r>
          </a:p>
          <a:p>
            <a:r>
              <a:rPr lang="en-GB" b="1" dirty="0"/>
              <a:t>Preferred Purchase Method:</a:t>
            </a:r>
            <a:r>
              <a:rPr lang="en-GB" dirty="0"/>
              <a:t> About </a:t>
            </a:r>
            <a:r>
              <a:rPr lang="en-GB" b="1" dirty="0"/>
              <a:t>60%</a:t>
            </a:r>
            <a:r>
              <a:rPr lang="en-GB" dirty="0"/>
              <a:t> still prefer </a:t>
            </a:r>
            <a:r>
              <a:rPr lang="en-GB" b="1" dirty="0"/>
              <a:t>in-store shopping</a:t>
            </a:r>
            <a:r>
              <a:rPr lang="en-GB" dirty="0"/>
              <a:t>.</a:t>
            </a:r>
          </a:p>
          <a:p>
            <a:r>
              <a:rPr lang="en-GB" b="1" dirty="0"/>
              <a:t>Ad Effectiveness:</a:t>
            </a:r>
            <a:r>
              <a:rPr lang="en-GB" dirty="0"/>
              <a:t> </a:t>
            </a:r>
            <a:r>
              <a:rPr lang="en-GB" b="1" dirty="0"/>
              <a:t>Instagram ads</a:t>
            </a:r>
            <a:r>
              <a:rPr lang="en-GB" dirty="0"/>
              <a:t> significantly outperform other channels.</a:t>
            </a:r>
          </a:p>
          <a:p>
            <a:r>
              <a:rPr lang="en-GB" b="1" dirty="0"/>
              <a:t>Deal Sensitivity:</a:t>
            </a:r>
            <a:r>
              <a:rPr lang="en-GB" dirty="0"/>
              <a:t> Highest deal usage among </a:t>
            </a:r>
            <a:r>
              <a:rPr lang="en-GB" b="1" dirty="0"/>
              <a:t>divorced customers</a:t>
            </a:r>
            <a:r>
              <a:rPr lang="en-GB" dirty="0"/>
              <a:t> despite higher income.</a:t>
            </a:r>
          </a:p>
          <a:p>
            <a:endParaRPr lang="en-US" dirty="0"/>
          </a:p>
        </p:txBody>
      </p:sp>
      <p:pic>
        <p:nvPicPr>
          <p:cNvPr id="21" name="Content Placeholder 20" descr="A screenshot of a graph&#10;&#10;AI-generated content may be incorrect.">
            <a:extLst>
              <a:ext uri="{FF2B5EF4-FFF2-40B4-BE49-F238E27FC236}">
                <a16:creationId xmlns:a16="http://schemas.microsoft.com/office/drawing/2014/main" id="{A041232C-7AE3-C523-B14E-09AA1B55F2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623" b="-1"/>
          <a:stretch/>
        </p:blipFill>
        <p:spPr>
          <a:xfrm>
            <a:off x="4981575" y="735286"/>
            <a:ext cx="6801122" cy="541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11097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9E4B56-7FD7-80FE-4A35-F49105B35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10780776" cy="118021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 dirty="0"/>
              <a:t>Country Spend &amp; Ad Summary</a:t>
            </a:r>
            <a:br>
              <a:rPr lang="en-US" sz="2500" dirty="0"/>
            </a:br>
            <a:br>
              <a:rPr lang="en-US" sz="2500" dirty="0"/>
            </a:br>
            <a:endParaRPr lang="en-US" sz="2500" dirty="0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4E495065-8864-87FB-2BCC-254769963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Content Placeholder 3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AA161E8-DDCE-AC40-5FB1-0F45521B91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/>
        </p:blipFill>
        <p:spPr>
          <a:xfrm>
            <a:off x="402569" y="1580705"/>
            <a:ext cx="6360393" cy="45262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B7551C-20C0-D7D2-4C44-4B3ABF410526}"/>
              </a:ext>
            </a:extLst>
          </p:cNvPr>
          <p:cNvSpPr txBox="1"/>
          <p:nvPr/>
        </p:nvSpPr>
        <p:spPr>
          <a:xfrm>
            <a:off x="7067530" y="1121282"/>
            <a:ext cx="4819903" cy="37754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7813B4F-E3B3-65CB-9AF7-9025E6FF75FD}"/>
              </a:ext>
            </a:extLst>
          </p:cNvPr>
          <p:cNvSpPr txBox="1"/>
          <p:nvPr/>
        </p:nvSpPr>
        <p:spPr>
          <a:xfrm>
            <a:off x="8150087" y="1121282"/>
            <a:ext cx="333477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GB" sz="1600" b="1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Spain</a:t>
            </a: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 leads overall spend and dominates in every product category.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600" b="1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Instagram</a:t>
            </a: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 and </a:t>
            </a:r>
            <a:r>
              <a:rPr lang="en-GB" sz="1600" b="1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bulk mail</a:t>
            </a: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 show highest conversions in Spain, highlighting digital and traditional marketing effectiveness.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600" b="1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South Africa and Canada</a:t>
            </a: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 rank second and third, showing strong potential for targeted campaigns.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600" b="1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Montenegro</a:t>
            </a: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 shows negligible spend and limited digital engagement, requiring tailored strategies or </a:t>
            </a:r>
            <a:r>
              <a:rPr lang="en-GB" sz="1600" b="0" i="0" u="none" strike="noStrike" dirty="0" err="1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deprioritization</a:t>
            </a: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Overall, </a:t>
            </a:r>
            <a:r>
              <a:rPr lang="en-GB" sz="1600" b="1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Instagram ads</a:t>
            </a: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 outperform Twitter across nearly all markets, suggesting increased investment in visual digital marketing.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1345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91B8999-938F-7DCF-757D-31525625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pt-B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Regression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B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r>
              <a:rPr lang="pt-B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overview</a:t>
            </a:r>
            <a:endParaRPr lang="pt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E545786B-77BB-F1DD-25A0-A093E1E8B0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9344313"/>
              </p:ext>
            </p:extLst>
          </p:nvPr>
        </p:nvGraphicFramePr>
        <p:xfrm>
          <a:off x="391886" y="2222500"/>
          <a:ext cx="11000014" cy="374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F7554B3F-55A5-0561-71FA-54BC1A6AE877}"/>
              </a:ext>
            </a:extLst>
          </p:cNvPr>
          <p:cNvSpPr txBox="1"/>
          <p:nvPr/>
        </p:nvSpPr>
        <p:spPr>
          <a:xfrm>
            <a:off x="4950823" y="3429000"/>
            <a:ext cx="1685108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None/>
            </a:pPr>
            <a:r>
              <a:rPr lang="en-GB" sz="100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Type: Multiple Linear Regression</a:t>
            </a:r>
          </a:p>
          <a:p>
            <a:pPr algn="l">
              <a:buNone/>
            </a:pPr>
            <a:r>
              <a:rPr lang="en-GB" sz="100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Transformation:</a:t>
            </a:r>
          </a:p>
          <a:p>
            <a:pPr algn="l">
              <a:buNone/>
            </a:pPr>
            <a:r>
              <a:rPr lang="en-GB" sz="100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Log-log (log of total spend and income)</a:t>
            </a:r>
          </a:p>
          <a:p>
            <a:pPr algn="l">
              <a:buNone/>
            </a:pPr>
            <a:r>
              <a:rPr lang="en-GB" sz="100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Used to ensure linearity and interpret results as percentage changes</a:t>
            </a:r>
          </a:p>
          <a:p>
            <a:pPr algn="l">
              <a:buNone/>
            </a:pPr>
            <a:r>
              <a:rPr lang="en-GB" sz="1000" i="0" u="none" strike="noStrike" dirty="0">
                <a:solidFill>
                  <a:srgbClr val="000000"/>
                </a:solidFill>
                <a:effectLst/>
                <a:latin typeface="PT Sans" panose="020B0503020203020204" pitchFamily="34" charset="77"/>
              </a:rPr>
              <a:t>Assumptions Considered: Linearity, normality of residuals, multicollinearity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09398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A0F8C32-4BC3-0F68-7AEC-0F665A003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3799763" cy="1473200"/>
          </a:xfrm>
        </p:spPr>
        <p:txBody>
          <a:bodyPr>
            <a:normAutofit/>
          </a:bodyPr>
          <a:lstStyle/>
          <a:p>
            <a:r>
              <a:rPr lang="pt-BR" sz="3600">
                <a:latin typeface="PT Sans" panose="020B0503020203020204" pitchFamily="34" charset="77"/>
              </a:rPr>
              <a:t>Econometric Methodology </a:t>
            </a:r>
            <a:endParaRPr lang="pt-US" sz="360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8610684-11F9-C595-45BA-B77CBC3D8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387600"/>
            <a:ext cx="3799763" cy="3767328"/>
          </a:xfrm>
        </p:spPr>
        <p:txBody>
          <a:bodyPr>
            <a:normAutofit fontScale="85000" lnSpcReduction="20000"/>
          </a:bodyPr>
          <a:lstStyle/>
          <a:p>
            <a:pPr algn="l">
              <a:buNone/>
            </a:pP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To identify the key drivers of customer spending, we applied</a:t>
            </a:r>
          </a:p>
          <a:p>
            <a:pPr algn="l">
              <a:buNone/>
            </a:pP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 a </a:t>
            </a:r>
            <a:r>
              <a:rPr lang="en-GB" sz="1050" b="1" i="0" u="none" strike="noStrike" dirty="0">
                <a:solidFill>
                  <a:srgbClr val="000000"/>
                </a:solidFill>
                <a:effectLst/>
              </a:rPr>
              <a:t>multiple linear regression model</a:t>
            </a: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 using historical marketing and behavioural data.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50" b="1" i="0" u="none" strike="noStrike" dirty="0">
                <a:solidFill>
                  <a:srgbClr val="000000"/>
                </a:solidFill>
                <a:effectLst/>
              </a:rPr>
              <a:t>Dependent Variable</a:t>
            </a: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: Total Spending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50" b="1" i="0" u="none" strike="noStrike" dirty="0">
                <a:solidFill>
                  <a:srgbClr val="000000"/>
                </a:solidFill>
                <a:effectLst/>
              </a:rPr>
              <a:t>Independent Variables</a:t>
            </a: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: Income (log-transformed), purchase </a:t>
            </a:r>
            <a:r>
              <a:rPr lang="en-GB" sz="1050" b="0" i="0" u="none" strike="noStrike" dirty="0" err="1">
                <a:solidFill>
                  <a:srgbClr val="000000"/>
                </a:solidFill>
                <a:effectLst/>
              </a:rPr>
              <a:t>behavior</a:t>
            </a: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 (online &amp; in-store), ad exposure (Instagram, Facebook), and household characteristics</a:t>
            </a:r>
          </a:p>
          <a:p>
            <a:pPr algn="l">
              <a:buNone/>
            </a:pP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We: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Applied a </a:t>
            </a:r>
            <a:r>
              <a:rPr lang="en-GB" sz="1050" b="1" i="0" u="none" strike="noStrike" dirty="0">
                <a:solidFill>
                  <a:srgbClr val="000000"/>
                </a:solidFill>
                <a:effectLst/>
              </a:rPr>
              <a:t>log transformation</a:t>
            </a: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 to income to address skewness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Removed statistically insignificant predictors to simplify the interpretation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Handled outliers and ensured data quality through filtering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Validated results using </a:t>
            </a:r>
            <a:r>
              <a:rPr lang="en-GB" sz="1050" b="1" i="0" u="none" strike="noStrike" dirty="0">
                <a:solidFill>
                  <a:srgbClr val="000000"/>
                </a:solidFill>
                <a:effectLst/>
              </a:rPr>
              <a:t>robust standard errors</a:t>
            </a: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 to correct for heteroskedasticity</a:t>
            </a:r>
          </a:p>
          <a:p>
            <a:pPr algn="l"/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The final model explains </a:t>
            </a:r>
            <a:r>
              <a:rPr lang="en-GB" sz="1050" b="1" i="0" u="none" strike="noStrike" dirty="0">
                <a:solidFill>
                  <a:srgbClr val="000000"/>
                </a:solidFill>
                <a:effectLst/>
              </a:rPr>
              <a:t>approximately 73% of the variation in spending</a:t>
            </a:r>
            <a:r>
              <a:rPr lang="en-GB" sz="1050" b="0" i="0" u="none" strike="noStrike" dirty="0">
                <a:solidFill>
                  <a:srgbClr val="000000"/>
                </a:solidFill>
                <a:effectLst/>
              </a:rPr>
              <a:t>, providing a strong foundation for forecasting and campaign optimisation. </a:t>
            </a:r>
          </a:p>
          <a:p>
            <a:pPr marL="0" indent="0" defTabSz="566928">
              <a:lnSpc>
                <a:spcPct val="110000"/>
              </a:lnSpc>
              <a:spcBef>
                <a:spcPts val="620"/>
              </a:spcBef>
              <a:buNone/>
            </a:pPr>
            <a:endParaRPr lang="pt-US" sz="1100"/>
          </a:p>
        </p:txBody>
      </p:sp>
      <p:pic>
        <p:nvPicPr>
          <p:cNvPr id="5" name="Picture 4" descr="A graph with blue and white lines&#10;&#10;AI-generated content may be incorrect.">
            <a:extLst>
              <a:ext uri="{FF2B5EF4-FFF2-40B4-BE49-F238E27FC236}">
                <a16:creationId xmlns:a16="http://schemas.microsoft.com/office/drawing/2014/main" id="{A346F392-B120-B66D-959F-EEF7944F94F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" b="4091"/>
          <a:stretch/>
        </p:blipFill>
        <p:spPr>
          <a:xfrm>
            <a:off x="4981575" y="735286"/>
            <a:ext cx="6495042" cy="541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236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74D50C3-504C-4637-4042-58F424619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5195889" cy="1316736"/>
          </a:xfrm>
        </p:spPr>
        <p:txBody>
          <a:bodyPr>
            <a:normAutofit/>
          </a:bodyPr>
          <a:lstStyle/>
          <a:p>
            <a:r>
              <a:rPr lang="en-US" dirty="0"/>
              <a:t>Limitations</a:t>
            </a:r>
            <a:endParaRPr lang="pt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38D6006-C320-9763-67BF-5EB301366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231136"/>
            <a:ext cx="5195889" cy="3931920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  <a:buNone/>
            </a:pPr>
            <a:endParaRPr lang="en-GB" sz="1300" b="1" i="0" u="none" strike="noStrike" dirty="0">
              <a:effectLst/>
            </a:endParaRPr>
          </a:p>
          <a:p>
            <a:pPr>
              <a:buNone/>
            </a:pPr>
            <a:r>
              <a:rPr lang="en-GB" sz="1200" b="1" dirty="0"/>
              <a:t>Data Collection Timeframe</a:t>
            </a:r>
            <a:br>
              <a:rPr lang="en-GB" sz="1200" dirty="0"/>
            </a:br>
            <a:r>
              <a:rPr lang="en-GB" sz="1200" dirty="0"/>
              <a:t>All transactional, marketing, and demographic data was last updated in </a:t>
            </a:r>
            <a:r>
              <a:rPr lang="en-GB" sz="1200" b="1" dirty="0"/>
              <a:t>2014</a:t>
            </a:r>
            <a:r>
              <a:rPr lang="en-GB" sz="1200" dirty="0"/>
              <a:t>. While this provides a useful historical view, it may not reflect recent customer </a:t>
            </a:r>
            <a:r>
              <a:rPr lang="en-GB" sz="1200" dirty="0" err="1"/>
              <a:t>behavior</a:t>
            </a:r>
            <a:r>
              <a:rPr lang="en-GB" sz="1200" dirty="0"/>
              <a:t>, preferences, or personal status changes.</a:t>
            </a:r>
          </a:p>
          <a:p>
            <a:pPr>
              <a:buNone/>
            </a:pPr>
            <a:r>
              <a:rPr lang="en-GB" sz="1200" b="1" dirty="0"/>
              <a:t>Age Calculation Assumption</a:t>
            </a:r>
            <a:br>
              <a:rPr lang="en-GB" sz="1200" dirty="0"/>
            </a:br>
            <a:r>
              <a:rPr lang="en-GB" sz="1200" dirty="0"/>
              <a:t>Customer age was recalculated using 2025 - </a:t>
            </a:r>
            <a:r>
              <a:rPr lang="en-GB" sz="1200" dirty="0" err="1"/>
              <a:t>Year_Birth</a:t>
            </a:r>
            <a:r>
              <a:rPr lang="en-GB" sz="1200" dirty="0"/>
              <a:t> to reflect how old each customer would be </a:t>
            </a:r>
            <a:r>
              <a:rPr lang="en-GB" sz="1200" b="1" dirty="0"/>
              <a:t>today</a:t>
            </a:r>
            <a:r>
              <a:rPr lang="en-GB" sz="1200" dirty="0"/>
              <a:t>. However, other personal attributes such as </a:t>
            </a:r>
            <a:r>
              <a:rPr lang="en-GB" sz="1200" b="1" dirty="0"/>
              <a:t>marital status, education,</a:t>
            </a:r>
            <a:r>
              <a:rPr lang="en-GB" sz="1200" dirty="0"/>
              <a:t> and </a:t>
            </a:r>
            <a:r>
              <a:rPr lang="en-GB" sz="1200" b="1" dirty="0"/>
              <a:t>income</a:t>
            </a:r>
            <a:r>
              <a:rPr lang="en-GB" sz="1200" dirty="0"/>
              <a:t> remain fixed as of 2014. This creates a partial mismatch between “current” and “historical” data points.</a:t>
            </a:r>
          </a:p>
          <a:p>
            <a:pPr>
              <a:buNone/>
            </a:pPr>
            <a:r>
              <a:rPr lang="en-GB" sz="1200" b="1" dirty="0"/>
              <a:t>Static Demographics</a:t>
            </a:r>
            <a:br>
              <a:rPr lang="en-GB" sz="1200" dirty="0"/>
            </a:br>
            <a:r>
              <a:rPr lang="en-GB" sz="1200" dirty="0"/>
              <a:t>The analysis assumes customers’ marital status, education, and income have </a:t>
            </a:r>
            <a:r>
              <a:rPr lang="en-GB" sz="1200" b="1" dirty="0"/>
              <a:t>not changed</a:t>
            </a:r>
            <a:r>
              <a:rPr lang="en-GB" sz="1200" dirty="0"/>
              <a:t> over time. In reality, these characteristics may have evolved, and therefore segmentation based on them should be interpreted with caution.</a:t>
            </a:r>
          </a:p>
          <a:p>
            <a:pPr>
              <a:buNone/>
            </a:pPr>
            <a:r>
              <a:rPr lang="en-GB" sz="1200" b="1" dirty="0"/>
              <a:t>Lack of Transaction-Level Data</a:t>
            </a:r>
            <a:br>
              <a:rPr lang="en-GB" sz="1200" dirty="0"/>
            </a:br>
            <a:r>
              <a:rPr lang="en-GB" sz="1200" dirty="0"/>
              <a:t>We only have </a:t>
            </a:r>
            <a:r>
              <a:rPr lang="en-GB" sz="1200" b="1" dirty="0"/>
              <a:t>total spending</a:t>
            </a:r>
            <a:r>
              <a:rPr lang="en-GB" sz="1200" dirty="0"/>
              <a:t> per product category, with no timestamps for individual transactions. This limits our ability to </a:t>
            </a:r>
            <a:r>
              <a:rPr lang="en-GB" sz="1200" dirty="0" err="1"/>
              <a:t>analyze</a:t>
            </a:r>
            <a:r>
              <a:rPr lang="en-GB" sz="1200" dirty="0"/>
              <a:t> </a:t>
            </a:r>
            <a:r>
              <a:rPr lang="en-GB" sz="1200" b="1" dirty="0"/>
              <a:t>seasonality</a:t>
            </a:r>
            <a:r>
              <a:rPr lang="en-GB" sz="1200" dirty="0"/>
              <a:t>, </a:t>
            </a:r>
            <a:r>
              <a:rPr lang="en-GB" sz="1200" b="1" dirty="0"/>
              <a:t>campaign timing</a:t>
            </a:r>
            <a:r>
              <a:rPr lang="en-GB" sz="1200" dirty="0"/>
              <a:t>, or </a:t>
            </a:r>
            <a:r>
              <a:rPr lang="en-GB" sz="1200" b="1" dirty="0"/>
              <a:t>spending trends over time</a:t>
            </a:r>
            <a:r>
              <a:rPr lang="en-GB" sz="1200" dirty="0"/>
              <a:t>.</a:t>
            </a:r>
          </a:p>
          <a:p>
            <a:r>
              <a:rPr lang="en-GB" sz="1200" b="1" dirty="0"/>
              <a:t>No Advertising Cost Data</a:t>
            </a:r>
            <a:br>
              <a:rPr lang="en-GB" sz="1200" dirty="0"/>
            </a:br>
            <a:r>
              <a:rPr lang="en-GB" sz="1200" dirty="0"/>
              <a:t>The effectiveness of marketing channels was </a:t>
            </a:r>
            <a:r>
              <a:rPr lang="en-GB" sz="1200" dirty="0" err="1"/>
              <a:t>analyzed</a:t>
            </a:r>
            <a:r>
              <a:rPr lang="en-GB" sz="1200" dirty="0"/>
              <a:t> based on </a:t>
            </a:r>
            <a:r>
              <a:rPr lang="en-GB" sz="1200" b="1" dirty="0"/>
              <a:t>lead conversions and spend</a:t>
            </a:r>
            <a:r>
              <a:rPr lang="en-GB" sz="1200" dirty="0"/>
              <a:t>, but </a:t>
            </a:r>
            <a:r>
              <a:rPr lang="en-GB" sz="1200" b="1" dirty="0"/>
              <a:t>no data on advertising costs</a:t>
            </a:r>
            <a:r>
              <a:rPr lang="en-GB" sz="1200" dirty="0"/>
              <a:t> was available. As a result, we could not calculate </a:t>
            </a:r>
            <a:r>
              <a:rPr lang="en-GB" sz="1200" b="1" dirty="0"/>
              <a:t>return on investment (ROI)</a:t>
            </a:r>
            <a:r>
              <a:rPr lang="en-GB" sz="1200" dirty="0"/>
              <a:t> for each campaign.</a:t>
            </a:r>
          </a:p>
          <a:p>
            <a:pPr marL="0" indent="0">
              <a:lnSpc>
                <a:spcPct val="110000"/>
              </a:lnSpc>
              <a:buNone/>
            </a:pPr>
            <a:endParaRPr lang="en-GB" sz="1300" b="0" i="0" u="none" strike="noStrike" dirty="0">
              <a:effectLst/>
              <a:latin typeface="PT Sans" panose="020B0503020203020204" pitchFamily="34" charset="77"/>
            </a:endParaRPr>
          </a:p>
        </p:txBody>
      </p:sp>
      <p:pic>
        <p:nvPicPr>
          <p:cNvPr id="32" name="Picture 31" descr="A shopping cart in a grocery store&#10;&#10;AI-generated content may be incorrect.">
            <a:extLst>
              <a:ext uri="{FF2B5EF4-FFF2-40B4-BE49-F238E27FC236}">
                <a16:creationId xmlns:a16="http://schemas.microsoft.com/office/drawing/2014/main" id="{0EBE500E-A008-DA50-F967-6D2DA659A1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32014" r="19597" b="-1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1D3E3C-727C-5892-5816-E43AF591F468}"/>
              </a:ext>
            </a:extLst>
          </p:cNvPr>
          <p:cNvSpPr txBox="1"/>
          <p:nvPr/>
        </p:nvSpPr>
        <p:spPr>
          <a:xfrm>
            <a:off x="10957367" y="6870700"/>
            <a:ext cx="1234633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</a:rPr>
              <a:t>s licensed under </a:t>
            </a:r>
            <a:r>
              <a:rPr lang="en-US" sz="700" dirty="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894985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2F241B"/>
      </a:dk2>
      <a:lt2>
        <a:srgbClr val="F0F2F3"/>
      </a:lt2>
      <a:accent1>
        <a:srgbClr val="DE8032"/>
      </a:accent1>
      <a:accent2>
        <a:srgbClr val="CC2620"/>
      </a:accent2>
      <a:accent3>
        <a:srgbClr val="DE3273"/>
      </a:accent3>
      <a:accent4>
        <a:srgbClr val="CC20A9"/>
      </a:accent4>
      <a:accent5>
        <a:srgbClr val="B932DE"/>
      </a:accent5>
      <a:accent6>
        <a:srgbClr val="682CCF"/>
      </a:accent6>
      <a:hlink>
        <a:srgbClr val="B93FBF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3379</TotalTime>
  <Words>2673</Words>
  <Application>Microsoft Macintosh PowerPoint</Application>
  <PresentationFormat>Widescreen</PresentationFormat>
  <Paragraphs>179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-webkit-standard</vt:lpstr>
      <vt:lpstr>Aptos</vt:lpstr>
      <vt:lpstr>Arial</vt:lpstr>
      <vt:lpstr>Calisto MT</vt:lpstr>
      <vt:lpstr>PT Sans</vt:lpstr>
      <vt:lpstr>Times New Roman</vt:lpstr>
      <vt:lpstr>Univers Condensed</vt:lpstr>
      <vt:lpstr>ChronicleVTI</vt:lpstr>
      <vt:lpstr>2Market: Exploratory Data Analysis and Predictive Modeling of Customer Spending   </vt:lpstr>
      <vt:lpstr>Project OBJECCTIVE &amp; Overview</vt:lpstr>
      <vt:lpstr>PowerPoint Presentation</vt:lpstr>
      <vt:lpstr>Exploratory Findings: who are our customers?  </vt:lpstr>
      <vt:lpstr>Dashboard 2:  </vt:lpstr>
      <vt:lpstr>Country Spend &amp; Ad Summary  </vt:lpstr>
      <vt:lpstr>Regression METhODOLOGY overview</vt:lpstr>
      <vt:lpstr>Econometric Methodology </vt:lpstr>
      <vt:lpstr>Limitations</vt:lpstr>
      <vt:lpstr>Key Findings</vt:lpstr>
      <vt:lpstr>Thank you!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empirical analysis of key determinants of Coffee price dynamics in the global market</dc:title>
  <dc:creator>Author</dc:creator>
  <cp:lastModifiedBy>Monica Urquiza</cp:lastModifiedBy>
  <cp:revision>11</cp:revision>
  <dcterms:created xsi:type="dcterms:W3CDTF">2023-10-19T03:06:50Z</dcterms:created>
  <dcterms:modified xsi:type="dcterms:W3CDTF">2025-04-05T08:15:56Z</dcterms:modified>
</cp:coreProperties>
</file>

<file path=docProps/thumbnail.jpeg>
</file>